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66"/>
  </p:notesMasterIdLst>
  <p:sldIdLst>
    <p:sldId id="1359" r:id="rId2"/>
    <p:sldId id="1455" r:id="rId3"/>
    <p:sldId id="1368" r:id="rId4"/>
    <p:sldId id="1372" r:id="rId5"/>
    <p:sldId id="1373" r:id="rId6"/>
    <p:sldId id="1374" r:id="rId7"/>
    <p:sldId id="1375" r:id="rId8"/>
    <p:sldId id="1377" r:id="rId9"/>
    <p:sldId id="1435" r:id="rId10"/>
    <p:sldId id="1376" r:id="rId11"/>
    <p:sldId id="1364" r:id="rId12"/>
    <p:sldId id="1390" r:id="rId13"/>
    <p:sldId id="1391" r:id="rId14"/>
    <p:sldId id="1392" r:id="rId15"/>
    <p:sldId id="1393" r:id="rId16"/>
    <p:sldId id="1394" r:id="rId17"/>
    <p:sldId id="1395" r:id="rId18"/>
    <p:sldId id="1396" r:id="rId19"/>
    <p:sldId id="1397" r:id="rId20"/>
    <p:sldId id="1398" r:id="rId21"/>
    <p:sldId id="1420" r:id="rId22"/>
    <p:sldId id="1402" r:id="rId23"/>
    <p:sldId id="1404" r:id="rId24"/>
    <p:sldId id="1405" r:id="rId25"/>
    <p:sldId id="1406" r:id="rId26"/>
    <p:sldId id="1407" r:id="rId27"/>
    <p:sldId id="1408" r:id="rId28"/>
    <p:sldId id="1411" r:id="rId29"/>
    <p:sldId id="1412" r:id="rId30"/>
    <p:sldId id="1413" r:id="rId31"/>
    <p:sldId id="1414" r:id="rId32"/>
    <p:sldId id="1416" r:id="rId33"/>
    <p:sldId id="1417" r:id="rId34"/>
    <p:sldId id="1432" r:id="rId35"/>
    <p:sldId id="1399" r:id="rId36"/>
    <p:sldId id="1421" r:id="rId37"/>
    <p:sldId id="1422" r:id="rId38"/>
    <p:sldId id="1423" r:id="rId39"/>
    <p:sldId id="1424" r:id="rId40"/>
    <p:sldId id="1400" r:id="rId41"/>
    <p:sldId id="1425" r:id="rId42"/>
    <p:sldId id="1426" r:id="rId43"/>
    <p:sldId id="1427" r:id="rId44"/>
    <p:sldId id="1428" r:id="rId45"/>
    <p:sldId id="1429" r:id="rId46"/>
    <p:sldId id="1430" r:id="rId47"/>
    <p:sldId id="1431" r:id="rId48"/>
    <p:sldId id="1366" r:id="rId49"/>
    <p:sldId id="1437" r:id="rId50"/>
    <p:sldId id="1438" r:id="rId51"/>
    <p:sldId id="1439" r:id="rId52"/>
    <p:sldId id="1440" r:id="rId53"/>
    <p:sldId id="1452" r:id="rId54"/>
    <p:sldId id="1453" r:id="rId55"/>
    <p:sldId id="1441" r:id="rId56"/>
    <p:sldId id="1442" r:id="rId57"/>
    <p:sldId id="1443" r:id="rId58"/>
    <p:sldId id="1444" r:id="rId59"/>
    <p:sldId id="1445" r:id="rId60"/>
    <p:sldId id="1449" r:id="rId61"/>
    <p:sldId id="1450" r:id="rId62"/>
    <p:sldId id="1451" r:id="rId63"/>
    <p:sldId id="1462" r:id="rId64"/>
    <p:sldId id="1446"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CC"/>
    <a:srgbClr val="625B38"/>
    <a:srgbClr val="4081D0"/>
    <a:srgbClr val="5CB4CC"/>
    <a:srgbClr val="FFFFFF"/>
    <a:srgbClr val="EEB500"/>
    <a:srgbClr val="689CDA"/>
    <a:srgbClr val="83AEE1"/>
    <a:srgbClr val="72A2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19" autoAdjust="0"/>
    <p:restoredTop sz="89987" autoAdjust="0"/>
  </p:normalViewPr>
  <p:slideViewPr>
    <p:cSldViewPr>
      <p:cViewPr varScale="1">
        <p:scale>
          <a:sx n="60" d="100"/>
          <a:sy n="60" d="100"/>
        </p:scale>
        <p:origin x="1324" y="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F5C749-4993-4E44-A439-8E1EDE8A1D92}" type="datetimeFigureOut">
              <a:rPr lang="en-US" smtClean="0"/>
              <a:pPr/>
              <a:t>7/7/2017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B3B516-1BB5-4C80-B268-F5F2C570A7D0}" type="slidenum">
              <a:rPr lang="en-US" smtClean="0"/>
              <a:pPr/>
              <a:t>‹#›</a:t>
            </a:fld>
            <a:endParaRPr lang="en-US"/>
          </a:p>
        </p:txBody>
      </p:sp>
    </p:spTree>
    <p:extLst>
      <p:ext uri="{BB962C8B-B14F-4D97-AF65-F5344CB8AC3E}">
        <p14:creationId xmlns:p14="http://schemas.microsoft.com/office/powerpoint/2010/main" val="1942525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greatergood.berkeley.edu/article/item/how_grateful_are_americans"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greatergood.berkeley.edu/article/item/how_grateful_are_americans"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1</a:t>
            </a:fld>
            <a:endParaRPr lang="en-US"/>
          </a:p>
        </p:txBody>
      </p:sp>
    </p:spTree>
    <p:extLst>
      <p:ext uri="{BB962C8B-B14F-4D97-AF65-F5344CB8AC3E}">
        <p14:creationId xmlns:p14="http://schemas.microsoft.com/office/powerpoint/2010/main" val="3185458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effectLst/>
                <a:latin typeface="+mn-lt"/>
                <a:ea typeface="+mn-ea"/>
                <a:cs typeface="+mn-cs"/>
              </a:rPr>
              <a:t>Regarding psalm 50, C.S. Lewis writes, “Even if such an absurd Deity could be conceived, He would hardly come to us, the lowest of rational creatures, to gratify His appetite. I don’t want my dog to bark approval of my books. Now that I come to think of it, there are some humans whose enthusiastically </a:t>
            </a:r>
            <a:r>
              <a:rPr lang="en-US" sz="1200" b="1" kern="1200" dirty="0" err="1" smtClean="0">
                <a:solidFill>
                  <a:schemeClr val="tx1"/>
                </a:solidFill>
                <a:effectLst/>
                <a:latin typeface="+mn-lt"/>
                <a:ea typeface="+mn-ea"/>
                <a:cs typeface="+mn-cs"/>
              </a:rPr>
              <a:t>favourable</a:t>
            </a:r>
            <a:r>
              <a:rPr lang="en-US" sz="1200" b="1" kern="1200" dirty="0" smtClean="0">
                <a:solidFill>
                  <a:schemeClr val="tx1"/>
                </a:solidFill>
                <a:effectLst/>
                <a:latin typeface="+mn-lt"/>
                <a:ea typeface="+mn-ea"/>
                <a:cs typeface="+mn-cs"/>
              </a:rPr>
              <a:t> criticism would not much gratify me.”</a:t>
            </a:r>
          </a:p>
          <a:p>
            <a:r>
              <a:rPr lang="en-US" sz="1200" b="1" kern="1200" dirty="0" smtClean="0">
                <a:solidFill>
                  <a:schemeClr val="tx1"/>
                </a:solidFill>
                <a:effectLst/>
                <a:latin typeface="+mn-lt"/>
                <a:ea typeface="+mn-ea"/>
                <a:cs typeface="+mn-cs"/>
              </a:rPr>
              <a:t>C.S. Lewis, </a:t>
            </a:r>
            <a:r>
              <a:rPr lang="en-US" sz="1200" b="1" i="1" kern="1200" dirty="0" smtClean="0">
                <a:solidFill>
                  <a:schemeClr val="tx1"/>
                </a:solidFill>
                <a:effectLst/>
                <a:latin typeface="+mn-lt"/>
                <a:ea typeface="+mn-ea"/>
                <a:cs typeface="+mn-cs"/>
              </a:rPr>
              <a:t>Reflections on the Psalms</a:t>
            </a:r>
            <a:r>
              <a:rPr lang="en-US" sz="1200" b="1" kern="1200" dirty="0" smtClean="0">
                <a:solidFill>
                  <a:schemeClr val="tx1"/>
                </a:solidFill>
                <a:effectLst/>
                <a:latin typeface="+mn-lt"/>
                <a:ea typeface="+mn-ea"/>
                <a:cs typeface="+mn-cs"/>
              </a:rPr>
              <a:t> (New York: Harvest Book; Houghton Mifflin, 1958), 93.</a:t>
            </a:r>
          </a:p>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867900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11</a:t>
            </a:fld>
            <a:endParaRPr lang="en-US"/>
          </a:p>
        </p:txBody>
      </p:sp>
    </p:spTree>
    <p:extLst>
      <p:ext uri="{BB962C8B-B14F-4D97-AF65-F5344CB8AC3E}">
        <p14:creationId xmlns:p14="http://schemas.microsoft.com/office/powerpoint/2010/main" val="2120923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384264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kern="1200" dirty="0" smtClean="0">
                <a:solidFill>
                  <a:schemeClr val="tx1"/>
                </a:solidFill>
                <a:effectLst/>
                <a:latin typeface="+mn-lt"/>
                <a:ea typeface="+mn-ea"/>
                <a:cs typeface="+mn-cs"/>
              </a:rPr>
              <a:t>Leprosy (i.e. Hansen’s disease) invades the nervous system through a </a:t>
            </a:r>
            <a:r>
              <a:rPr lang="en-US" sz="1200" b="1" i="0" kern="1200" dirty="0" err="1" smtClean="0">
                <a:solidFill>
                  <a:schemeClr val="tx1"/>
                </a:solidFill>
                <a:effectLst/>
                <a:latin typeface="+mn-lt"/>
                <a:ea typeface="+mn-ea"/>
                <a:cs typeface="+mn-cs"/>
              </a:rPr>
              <a:t>microbacterium</a:t>
            </a:r>
            <a:r>
              <a:rPr lang="en-US" sz="1200" b="1" i="0" kern="1200" dirty="0" smtClean="0">
                <a:solidFill>
                  <a:schemeClr val="tx1"/>
                </a:solidFill>
                <a:effectLst/>
                <a:latin typeface="+mn-lt"/>
                <a:ea typeface="+mn-ea"/>
                <a:cs typeface="+mn-cs"/>
              </a:rPr>
              <a:t> that causes numbness, leaving the person prone to injury, sores, and blisters.</a:t>
            </a:r>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117608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698748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141028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862761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780157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584364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105309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3070960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0513042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414538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22</a:t>
            </a:fld>
            <a:endParaRPr lang="en-US"/>
          </a:p>
        </p:txBody>
      </p:sp>
    </p:spTree>
    <p:extLst>
      <p:ext uri="{BB962C8B-B14F-4D97-AF65-F5344CB8AC3E}">
        <p14:creationId xmlns:p14="http://schemas.microsoft.com/office/powerpoint/2010/main" val="34554697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23</a:t>
            </a:fld>
            <a:endParaRPr lang="en-US"/>
          </a:p>
        </p:txBody>
      </p:sp>
    </p:spTree>
    <p:extLst>
      <p:ext uri="{BB962C8B-B14F-4D97-AF65-F5344CB8AC3E}">
        <p14:creationId xmlns:p14="http://schemas.microsoft.com/office/powerpoint/2010/main" val="719368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24</a:t>
            </a:fld>
            <a:endParaRPr lang="en-US"/>
          </a:p>
        </p:txBody>
      </p:sp>
    </p:spTree>
    <p:extLst>
      <p:ext uri="{BB962C8B-B14F-4D97-AF65-F5344CB8AC3E}">
        <p14:creationId xmlns:p14="http://schemas.microsoft.com/office/powerpoint/2010/main" val="3572705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25</a:t>
            </a:fld>
            <a:endParaRPr lang="en-US"/>
          </a:p>
        </p:txBody>
      </p:sp>
    </p:spTree>
    <p:extLst>
      <p:ext uri="{BB962C8B-B14F-4D97-AF65-F5344CB8AC3E}">
        <p14:creationId xmlns:p14="http://schemas.microsoft.com/office/powerpoint/2010/main" val="12628779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26</a:t>
            </a:fld>
            <a:endParaRPr lang="en-US"/>
          </a:p>
        </p:txBody>
      </p:sp>
    </p:spTree>
    <p:extLst>
      <p:ext uri="{BB962C8B-B14F-4D97-AF65-F5344CB8AC3E}">
        <p14:creationId xmlns:p14="http://schemas.microsoft.com/office/powerpoint/2010/main" val="23107467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27</a:t>
            </a:fld>
            <a:endParaRPr lang="en-US"/>
          </a:p>
        </p:txBody>
      </p:sp>
    </p:spTree>
    <p:extLst>
      <p:ext uri="{BB962C8B-B14F-4D97-AF65-F5344CB8AC3E}">
        <p14:creationId xmlns:p14="http://schemas.microsoft.com/office/powerpoint/2010/main" val="3294924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28</a:t>
            </a:fld>
            <a:endParaRPr lang="en-US"/>
          </a:p>
        </p:txBody>
      </p:sp>
    </p:spTree>
    <p:extLst>
      <p:ext uri="{BB962C8B-B14F-4D97-AF65-F5344CB8AC3E}">
        <p14:creationId xmlns:p14="http://schemas.microsoft.com/office/powerpoint/2010/main" val="1487241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29</a:t>
            </a:fld>
            <a:endParaRPr lang="en-US"/>
          </a:p>
        </p:txBody>
      </p:sp>
    </p:spTree>
    <p:extLst>
      <p:ext uri="{BB962C8B-B14F-4D97-AF65-F5344CB8AC3E}">
        <p14:creationId xmlns:p14="http://schemas.microsoft.com/office/powerpoint/2010/main" val="11924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a:t>
            </a:fld>
            <a:endParaRPr lang="en-US"/>
          </a:p>
        </p:txBody>
      </p:sp>
    </p:spTree>
    <p:extLst>
      <p:ext uri="{BB962C8B-B14F-4D97-AF65-F5344CB8AC3E}">
        <p14:creationId xmlns:p14="http://schemas.microsoft.com/office/powerpoint/2010/main" val="21542458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30</a:t>
            </a:fld>
            <a:endParaRPr lang="en-US"/>
          </a:p>
        </p:txBody>
      </p:sp>
    </p:spTree>
    <p:extLst>
      <p:ext uri="{BB962C8B-B14F-4D97-AF65-F5344CB8AC3E}">
        <p14:creationId xmlns:p14="http://schemas.microsoft.com/office/powerpoint/2010/main" val="15666825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31</a:t>
            </a:fld>
            <a:endParaRPr lang="en-US"/>
          </a:p>
        </p:txBody>
      </p:sp>
    </p:spTree>
    <p:extLst>
      <p:ext uri="{BB962C8B-B14F-4D97-AF65-F5344CB8AC3E}">
        <p14:creationId xmlns:p14="http://schemas.microsoft.com/office/powerpoint/2010/main" val="6646613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32</a:t>
            </a:fld>
            <a:endParaRPr lang="en-US"/>
          </a:p>
        </p:txBody>
      </p:sp>
    </p:spTree>
    <p:extLst>
      <p:ext uri="{BB962C8B-B14F-4D97-AF65-F5344CB8AC3E}">
        <p14:creationId xmlns:p14="http://schemas.microsoft.com/office/powerpoint/2010/main" val="6850978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33</a:t>
            </a:fld>
            <a:endParaRPr lang="en-US"/>
          </a:p>
        </p:txBody>
      </p:sp>
    </p:spTree>
    <p:extLst>
      <p:ext uri="{BB962C8B-B14F-4D97-AF65-F5344CB8AC3E}">
        <p14:creationId xmlns:p14="http://schemas.microsoft.com/office/powerpoint/2010/main" val="39380408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34</a:t>
            </a:fld>
            <a:endParaRPr lang="en-US"/>
          </a:p>
        </p:txBody>
      </p:sp>
    </p:spTree>
    <p:extLst>
      <p:ext uri="{BB962C8B-B14F-4D97-AF65-F5344CB8AC3E}">
        <p14:creationId xmlns:p14="http://schemas.microsoft.com/office/powerpoint/2010/main" val="30257098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0908954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36</a:t>
            </a:fld>
            <a:endParaRPr lang="en-US"/>
          </a:p>
        </p:txBody>
      </p:sp>
    </p:spTree>
    <p:extLst>
      <p:ext uri="{BB962C8B-B14F-4D97-AF65-F5344CB8AC3E}">
        <p14:creationId xmlns:p14="http://schemas.microsoft.com/office/powerpoint/2010/main" val="25043109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37</a:t>
            </a:fld>
            <a:endParaRPr lang="en-US"/>
          </a:p>
        </p:txBody>
      </p:sp>
    </p:spTree>
    <p:extLst>
      <p:ext uri="{BB962C8B-B14F-4D97-AF65-F5344CB8AC3E}">
        <p14:creationId xmlns:p14="http://schemas.microsoft.com/office/powerpoint/2010/main" val="19959235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38</a:t>
            </a:fld>
            <a:endParaRPr lang="en-US"/>
          </a:p>
        </p:txBody>
      </p:sp>
    </p:spTree>
    <p:extLst>
      <p:ext uri="{BB962C8B-B14F-4D97-AF65-F5344CB8AC3E}">
        <p14:creationId xmlns:p14="http://schemas.microsoft.com/office/powerpoint/2010/main" val="21064895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39</a:t>
            </a:fld>
            <a:endParaRPr lang="en-US"/>
          </a:p>
        </p:txBody>
      </p:sp>
    </p:spTree>
    <p:extLst>
      <p:ext uri="{BB962C8B-B14F-4D97-AF65-F5344CB8AC3E}">
        <p14:creationId xmlns:p14="http://schemas.microsoft.com/office/powerpoint/2010/main" val="4026561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5715216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1427760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41</a:t>
            </a:fld>
            <a:endParaRPr lang="en-US"/>
          </a:p>
        </p:txBody>
      </p:sp>
    </p:spTree>
    <p:extLst>
      <p:ext uri="{BB962C8B-B14F-4D97-AF65-F5344CB8AC3E}">
        <p14:creationId xmlns:p14="http://schemas.microsoft.com/office/powerpoint/2010/main" val="39953569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42</a:t>
            </a:fld>
            <a:endParaRPr lang="en-US"/>
          </a:p>
        </p:txBody>
      </p:sp>
    </p:spTree>
    <p:extLst>
      <p:ext uri="{BB962C8B-B14F-4D97-AF65-F5344CB8AC3E}">
        <p14:creationId xmlns:p14="http://schemas.microsoft.com/office/powerpoint/2010/main" val="10467448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43</a:t>
            </a:fld>
            <a:endParaRPr lang="en-US"/>
          </a:p>
        </p:txBody>
      </p:sp>
    </p:spTree>
    <p:extLst>
      <p:ext uri="{BB962C8B-B14F-4D97-AF65-F5344CB8AC3E}">
        <p14:creationId xmlns:p14="http://schemas.microsoft.com/office/powerpoint/2010/main" val="14363476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44</a:t>
            </a:fld>
            <a:endParaRPr lang="en-US"/>
          </a:p>
        </p:txBody>
      </p:sp>
    </p:spTree>
    <p:extLst>
      <p:ext uri="{BB962C8B-B14F-4D97-AF65-F5344CB8AC3E}">
        <p14:creationId xmlns:p14="http://schemas.microsoft.com/office/powerpoint/2010/main" val="637094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45</a:t>
            </a:fld>
            <a:endParaRPr lang="en-US"/>
          </a:p>
        </p:txBody>
      </p:sp>
    </p:spTree>
    <p:extLst>
      <p:ext uri="{BB962C8B-B14F-4D97-AF65-F5344CB8AC3E}">
        <p14:creationId xmlns:p14="http://schemas.microsoft.com/office/powerpoint/2010/main" val="40522126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46</a:t>
            </a:fld>
            <a:endParaRPr lang="en-US"/>
          </a:p>
        </p:txBody>
      </p:sp>
    </p:spTree>
    <p:extLst>
      <p:ext uri="{BB962C8B-B14F-4D97-AF65-F5344CB8AC3E}">
        <p14:creationId xmlns:p14="http://schemas.microsoft.com/office/powerpoint/2010/main" val="39629282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47</a:t>
            </a:fld>
            <a:endParaRPr lang="en-US"/>
          </a:p>
        </p:txBody>
      </p:sp>
    </p:spTree>
    <p:extLst>
      <p:ext uri="{BB962C8B-B14F-4D97-AF65-F5344CB8AC3E}">
        <p14:creationId xmlns:p14="http://schemas.microsoft.com/office/powerpoint/2010/main" val="28813785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1" kern="1200" dirty="0" smtClean="0">
                <a:solidFill>
                  <a:schemeClr val="tx1"/>
                </a:solidFill>
                <a:effectLst/>
                <a:latin typeface="+mn-lt"/>
                <a:ea typeface="+mn-ea"/>
                <a:cs typeface="+mn-cs"/>
              </a:rPr>
              <a:t>Gratitude is our role—not God’s</a:t>
            </a:r>
            <a:r>
              <a:rPr lang="en-US" sz="1200" b="1" kern="1200" dirty="0" smtClean="0">
                <a:solidFill>
                  <a:schemeClr val="tx1"/>
                </a:solidFill>
                <a:effectLst/>
                <a:latin typeface="+mn-lt"/>
                <a:ea typeface="+mn-ea"/>
                <a:cs typeface="+mn-cs"/>
              </a:rPr>
              <a:t>. God has an enormous role in our spiritual growth and maturity: He died on the Cross to purchase our forgiveness, he gave us the Holy Spirit, he made us his sons and daughters, he guaranteed us an inheritance in heaven for all eternity, he committed to meeting our needs, he promised to give us wisdom when we ask, he placed us in Christian community, and he gave us gifts to serve him and others…</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But what is our role in spiritual growth? Our responsibility, which God will not violate, is for us to learn to regularly say, “Thank you.” If you are waiting around for God to make you a more grateful person, don’t hold your breath… You will be waiting a very long time! God will not </a:t>
            </a:r>
            <a:r>
              <a:rPr lang="en-US" sz="1200" b="1" i="1" kern="1200" dirty="0" smtClean="0">
                <a:solidFill>
                  <a:schemeClr val="tx1"/>
                </a:solidFill>
                <a:effectLst/>
                <a:latin typeface="+mn-lt"/>
                <a:ea typeface="+mn-ea"/>
                <a:cs typeface="+mn-cs"/>
              </a:rPr>
              <a:t>make</a:t>
            </a:r>
            <a:r>
              <a:rPr lang="en-US" sz="1200" b="1" kern="1200" dirty="0" smtClean="0">
                <a:solidFill>
                  <a:schemeClr val="tx1"/>
                </a:solidFill>
                <a:effectLst/>
                <a:latin typeface="+mn-lt"/>
                <a:ea typeface="+mn-ea"/>
                <a:cs typeface="+mn-cs"/>
              </a:rPr>
              <a:t> us grateful people. Gratitude comes to those who choose it.</a:t>
            </a:r>
          </a:p>
        </p:txBody>
      </p:sp>
      <p:sp>
        <p:nvSpPr>
          <p:cNvPr id="4" name="Slide Number Placeholder 3"/>
          <p:cNvSpPr>
            <a:spLocks noGrp="1"/>
          </p:cNvSpPr>
          <p:nvPr>
            <p:ph type="sldNum" sz="quarter" idx="10"/>
          </p:nvPr>
        </p:nvSpPr>
        <p:spPr/>
        <p:txBody>
          <a:bodyPr/>
          <a:lstStyle/>
          <a:p>
            <a:fld id="{64B3B516-1BB5-4C80-B268-F5F2C570A7D0}" type="slidenum">
              <a:rPr lang="en-US" smtClean="0"/>
              <a:pPr/>
              <a:t>48</a:t>
            </a:fld>
            <a:endParaRPr lang="en-US"/>
          </a:p>
        </p:txBody>
      </p:sp>
    </p:spTree>
    <p:extLst>
      <p:ext uri="{BB962C8B-B14F-4D97-AF65-F5344CB8AC3E}">
        <p14:creationId xmlns:p14="http://schemas.microsoft.com/office/powerpoint/2010/main" val="2212001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49</a:t>
            </a:fld>
            <a:endParaRPr lang="en-US"/>
          </a:p>
        </p:txBody>
      </p:sp>
    </p:spTree>
    <p:extLst>
      <p:ext uri="{BB962C8B-B14F-4D97-AF65-F5344CB8AC3E}">
        <p14:creationId xmlns:p14="http://schemas.microsoft.com/office/powerpoint/2010/main" val="2787841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926593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50</a:t>
            </a:fld>
            <a:endParaRPr lang="en-US"/>
          </a:p>
        </p:txBody>
      </p:sp>
    </p:spTree>
    <p:extLst>
      <p:ext uri="{BB962C8B-B14F-4D97-AF65-F5344CB8AC3E}">
        <p14:creationId xmlns:p14="http://schemas.microsoft.com/office/powerpoint/2010/main" val="14706487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51</a:t>
            </a:fld>
            <a:endParaRPr lang="en-US"/>
          </a:p>
        </p:txBody>
      </p:sp>
    </p:spTree>
    <p:extLst>
      <p:ext uri="{BB962C8B-B14F-4D97-AF65-F5344CB8AC3E}">
        <p14:creationId xmlns:p14="http://schemas.microsoft.com/office/powerpoint/2010/main" val="26096917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52</a:t>
            </a:fld>
            <a:endParaRPr lang="en-US"/>
          </a:p>
        </p:txBody>
      </p:sp>
    </p:spTree>
    <p:extLst>
      <p:ext uri="{BB962C8B-B14F-4D97-AF65-F5344CB8AC3E}">
        <p14:creationId xmlns:p14="http://schemas.microsoft.com/office/powerpoint/2010/main" val="40920929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53</a:t>
            </a:fld>
            <a:endParaRPr lang="en-US"/>
          </a:p>
        </p:txBody>
      </p:sp>
    </p:spTree>
    <p:extLst>
      <p:ext uri="{BB962C8B-B14F-4D97-AF65-F5344CB8AC3E}">
        <p14:creationId xmlns:p14="http://schemas.microsoft.com/office/powerpoint/2010/main" val="41546996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54</a:t>
            </a:fld>
            <a:endParaRPr lang="en-US"/>
          </a:p>
        </p:txBody>
      </p:sp>
    </p:spTree>
    <p:extLst>
      <p:ext uri="{BB962C8B-B14F-4D97-AF65-F5344CB8AC3E}">
        <p14:creationId xmlns:p14="http://schemas.microsoft.com/office/powerpoint/2010/main" val="6674229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55</a:t>
            </a:fld>
            <a:endParaRPr lang="en-US"/>
          </a:p>
        </p:txBody>
      </p:sp>
    </p:spTree>
    <p:extLst>
      <p:ext uri="{BB962C8B-B14F-4D97-AF65-F5344CB8AC3E}">
        <p14:creationId xmlns:p14="http://schemas.microsoft.com/office/powerpoint/2010/main" val="17248597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56</a:t>
            </a:fld>
            <a:endParaRPr lang="en-US"/>
          </a:p>
        </p:txBody>
      </p:sp>
    </p:spTree>
    <p:extLst>
      <p:ext uri="{BB962C8B-B14F-4D97-AF65-F5344CB8AC3E}">
        <p14:creationId xmlns:p14="http://schemas.microsoft.com/office/powerpoint/2010/main" val="18892848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57</a:t>
            </a:fld>
            <a:endParaRPr lang="en-US"/>
          </a:p>
        </p:txBody>
      </p:sp>
    </p:spTree>
    <p:extLst>
      <p:ext uri="{BB962C8B-B14F-4D97-AF65-F5344CB8AC3E}">
        <p14:creationId xmlns:p14="http://schemas.microsoft.com/office/powerpoint/2010/main" val="16424724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58</a:t>
            </a:fld>
            <a:endParaRPr lang="en-US"/>
          </a:p>
        </p:txBody>
      </p:sp>
    </p:spTree>
    <p:extLst>
      <p:ext uri="{BB962C8B-B14F-4D97-AF65-F5344CB8AC3E}">
        <p14:creationId xmlns:p14="http://schemas.microsoft.com/office/powerpoint/2010/main" val="9036173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59</a:t>
            </a:fld>
            <a:endParaRPr lang="en-US"/>
          </a:p>
        </p:txBody>
      </p:sp>
    </p:spTree>
    <p:extLst>
      <p:ext uri="{BB962C8B-B14F-4D97-AF65-F5344CB8AC3E}">
        <p14:creationId xmlns:p14="http://schemas.microsoft.com/office/powerpoint/2010/main" val="1234107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9233572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60</a:t>
            </a:fld>
            <a:endParaRPr lang="en-US"/>
          </a:p>
        </p:txBody>
      </p:sp>
    </p:spTree>
    <p:extLst>
      <p:ext uri="{BB962C8B-B14F-4D97-AF65-F5344CB8AC3E}">
        <p14:creationId xmlns:p14="http://schemas.microsoft.com/office/powerpoint/2010/main" val="3631015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61</a:t>
            </a:fld>
            <a:endParaRPr lang="en-US"/>
          </a:p>
        </p:txBody>
      </p:sp>
    </p:spTree>
    <p:extLst>
      <p:ext uri="{BB962C8B-B14F-4D97-AF65-F5344CB8AC3E}">
        <p14:creationId xmlns:p14="http://schemas.microsoft.com/office/powerpoint/2010/main" val="37948301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effectLst/>
                <a:latin typeface="+mn-lt"/>
                <a:ea typeface="+mn-ea"/>
                <a:cs typeface="+mn-cs"/>
              </a:rPr>
              <a:t>Bullet points taken from </a:t>
            </a:r>
            <a:r>
              <a:rPr lang="en-US" sz="1200" b="1" kern="1200" dirty="0" err="1" smtClean="0">
                <a:solidFill>
                  <a:schemeClr val="tx1"/>
                </a:solidFill>
                <a:effectLst/>
                <a:latin typeface="+mn-lt"/>
                <a:ea typeface="+mn-ea"/>
                <a:cs typeface="+mn-cs"/>
              </a:rPr>
              <a:t>Emiliana</a:t>
            </a:r>
            <a:r>
              <a:rPr lang="en-US" sz="1200" b="1" kern="1200" dirty="0" smtClean="0">
                <a:solidFill>
                  <a:schemeClr val="tx1"/>
                </a:solidFill>
                <a:effectLst/>
                <a:latin typeface="+mn-lt"/>
                <a:ea typeface="+mn-ea"/>
                <a:cs typeface="+mn-cs"/>
              </a:rPr>
              <a:t> R. Simon-Thomas &amp; Jeremy Adam Smith, “How Grateful are Americans?” </a:t>
            </a:r>
            <a:r>
              <a:rPr lang="en-US" sz="1200" b="1" i="1" kern="1200" dirty="0" smtClean="0">
                <a:solidFill>
                  <a:schemeClr val="tx1"/>
                </a:solidFill>
                <a:effectLst/>
                <a:latin typeface="+mn-lt"/>
                <a:ea typeface="+mn-ea"/>
                <a:cs typeface="+mn-cs"/>
              </a:rPr>
              <a:t>Greater Good Magazine</a:t>
            </a:r>
            <a:r>
              <a:rPr lang="en-US" sz="1200" b="1" kern="1200" dirty="0" smtClean="0">
                <a:solidFill>
                  <a:schemeClr val="tx1"/>
                </a:solidFill>
                <a:effectLst/>
                <a:latin typeface="+mn-lt"/>
                <a:ea typeface="+mn-ea"/>
                <a:cs typeface="+mn-cs"/>
              </a:rPr>
              <a:t> (January 10, 2013), </a:t>
            </a:r>
            <a:r>
              <a:rPr lang="en-US" sz="1200" b="1" u="sng" kern="1200" dirty="0" smtClean="0">
                <a:solidFill>
                  <a:schemeClr val="tx1"/>
                </a:solidFill>
                <a:effectLst/>
                <a:latin typeface="+mn-lt"/>
                <a:ea typeface="+mn-ea"/>
                <a:cs typeface="+mn-cs"/>
                <a:hlinkClick r:id="rId3"/>
              </a:rPr>
              <a:t>found here</a:t>
            </a:r>
            <a:r>
              <a:rPr lang="en-US" sz="1200" b="1" kern="1200" dirty="0" smtClean="0">
                <a:solidFill>
                  <a:schemeClr val="tx1"/>
                </a:solidFill>
                <a:effectLst/>
                <a:latin typeface="+mn-lt"/>
                <a:ea typeface="+mn-ea"/>
                <a:cs typeface="+mn-cs"/>
              </a:rPr>
              <a:t>.</a:t>
            </a:r>
          </a:p>
          <a:p>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4B3B516-1BB5-4C80-B268-F5F2C570A7D0}" type="slidenum">
              <a:rPr lang="en-US" smtClean="0"/>
              <a:pPr/>
              <a:t>62</a:t>
            </a:fld>
            <a:endParaRPr lang="en-US"/>
          </a:p>
        </p:txBody>
      </p:sp>
    </p:spTree>
    <p:extLst>
      <p:ext uri="{BB962C8B-B14F-4D97-AF65-F5344CB8AC3E}">
        <p14:creationId xmlns:p14="http://schemas.microsoft.com/office/powerpoint/2010/main" val="20122609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effectLst/>
                <a:latin typeface="+mn-lt"/>
                <a:ea typeface="+mn-ea"/>
                <a:cs typeface="+mn-cs"/>
              </a:rPr>
              <a:t>Bullet points taken from </a:t>
            </a:r>
            <a:r>
              <a:rPr lang="en-US" sz="1200" b="1" kern="1200" dirty="0" err="1" smtClean="0">
                <a:solidFill>
                  <a:schemeClr val="tx1"/>
                </a:solidFill>
                <a:effectLst/>
                <a:latin typeface="+mn-lt"/>
                <a:ea typeface="+mn-ea"/>
                <a:cs typeface="+mn-cs"/>
              </a:rPr>
              <a:t>Emiliana</a:t>
            </a:r>
            <a:r>
              <a:rPr lang="en-US" sz="1200" b="1" kern="1200" dirty="0" smtClean="0">
                <a:solidFill>
                  <a:schemeClr val="tx1"/>
                </a:solidFill>
                <a:effectLst/>
                <a:latin typeface="+mn-lt"/>
                <a:ea typeface="+mn-ea"/>
                <a:cs typeface="+mn-cs"/>
              </a:rPr>
              <a:t> R. Simon-Thomas &amp; Jeremy Adam Smith, “How Grateful are Americans?” </a:t>
            </a:r>
            <a:r>
              <a:rPr lang="en-US" sz="1200" b="1" i="1" kern="1200" dirty="0" smtClean="0">
                <a:solidFill>
                  <a:schemeClr val="tx1"/>
                </a:solidFill>
                <a:effectLst/>
                <a:latin typeface="+mn-lt"/>
                <a:ea typeface="+mn-ea"/>
                <a:cs typeface="+mn-cs"/>
              </a:rPr>
              <a:t>Greater Good Magazine</a:t>
            </a:r>
            <a:r>
              <a:rPr lang="en-US" sz="1200" b="1" kern="1200" dirty="0" smtClean="0">
                <a:solidFill>
                  <a:schemeClr val="tx1"/>
                </a:solidFill>
                <a:effectLst/>
                <a:latin typeface="+mn-lt"/>
                <a:ea typeface="+mn-ea"/>
                <a:cs typeface="+mn-cs"/>
              </a:rPr>
              <a:t> (January 10, 2013), </a:t>
            </a:r>
            <a:r>
              <a:rPr lang="en-US" sz="1200" b="1" u="sng" kern="1200" dirty="0" smtClean="0">
                <a:solidFill>
                  <a:schemeClr val="tx1"/>
                </a:solidFill>
                <a:effectLst/>
                <a:latin typeface="+mn-lt"/>
                <a:ea typeface="+mn-ea"/>
                <a:cs typeface="+mn-cs"/>
                <a:hlinkClick r:id="rId3"/>
              </a:rPr>
              <a:t>found here</a:t>
            </a:r>
            <a:r>
              <a:rPr lang="en-US" sz="1200" b="1" kern="1200" dirty="0" smtClean="0">
                <a:solidFill>
                  <a:schemeClr val="tx1"/>
                </a:solidFill>
                <a:effectLst/>
                <a:latin typeface="+mn-lt"/>
                <a:ea typeface="+mn-ea"/>
                <a:cs typeface="+mn-cs"/>
              </a:rPr>
              <a:t>.</a:t>
            </a:r>
          </a:p>
          <a:p>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4B3B516-1BB5-4C80-B268-F5F2C570A7D0}" type="slidenum">
              <a:rPr lang="en-US" smtClean="0"/>
              <a:pPr/>
              <a:t>63</a:t>
            </a:fld>
            <a:endParaRPr lang="en-US"/>
          </a:p>
        </p:txBody>
      </p:sp>
    </p:spTree>
    <p:extLst>
      <p:ext uri="{BB962C8B-B14F-4D97-AF65-F5344CB8AC3E}">
        <p14:creationId xmlns:p14="http://schemas.microsoft.com/office/powerpoint/2010/main" val="35729631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1156504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977111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132955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28007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90BCBE-CB36-41ED-919D-FF973432CD85}" type="datetimeFigureOut">
              <a:rPr lang="en-US" smtClean="0"/>
              <a:pPr/>
              <a:t>7/7/2017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90BCBE-CB36-41ED-919D-FF973432CD85}" type="datetimeFigureOut">
              <a:rPr lang="en-US" smtClean="0"/>
              <a:pPr/>
              <a:t>7/7/2017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90BCBE-CB36-41ED-919D-FF973432CD85}" type="datetimeFigureOut">
              <a:rPr lang="en-US" smtClean="0"/>
              <a:pPr/>
              <a:t>7/7/2017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90BCBE-CB36-41ED-919D-FF973432CD85}" type="datetimeFigureOut">
              <a:rPr lang="en-US" smtClean="0"/>
              <a:pPr/>
              <a:t>7/7/2017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90BCBE-CB36-41ED-919D-FF973432CD85}" type="datetimeFigureOut">
              <a:rPr lang="en-US" smtClean="0"/>
              <a:pPr/>
              <a:t>7/7/2017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90BCBE-CB36-41ED-919D-FF973432CD85}" type="datetimeFigureOut">
              <a:rPr lang="en-US" smtClean="0"/>
              <a:pPr/>
              <a:t>7/7/2017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90BCBE-CB36-41ED-919D-FF973432CD85}" type="datetimeFigureOut">
              <a:rPr lang="en-US" smtClean="0"/>
              <a:pPr/>
              <a:t>7/7/2017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90BCBE-CB36-41ED-919D-FF973432CD85}" type="datetimeFigureOut">
              <a:rPr lang="en-US" smtClean="0"/>
              <a:pPr/>
              <a:t>7/7/2017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0BCBE-CB36-41ED-919D-FF973432CD85}" type="datetimeFigureOut">
              <a:rPr lang="en-US" smtClean="0"/>
              <a:pPr/>
              <a:t>7/7/2017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7/7/2017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7/7/2017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0BCBE-CB36-41ED-919D-FF973432CD85}" type="datetimeFigureOut">
              <a:rPr lang="en-US" smtClean="0"/>
              <a:pPr/>
              <a:t>7/7/2017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FF551-B652-4769-A5B5-9D36ADF4A06C}"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318687"/>
      </p:ext>
    </p:extLst>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6200" y="1143000"/>
            <a:ext cx="5638800" cy="5262979"/>
          </a:xfrm>
          <a:prstGeom prst="rect">
            <a:avLst/>
          </a:prstGeom>
          <a:noFill/>
        </p:spPr>
        <p:txBody>
          <a:bodyPr wrap="square" rtlCol="0">
            <a:spAutoFit/>
          </a:bodyPr>
          <a:lstStyle/>
          <a:p>
            <a:pPr marL="685800" indent="-685800">
              <a:buFont typeface="Wingdings" panose="05000000000000000000" pitchFamily="2" charset="2"/>
              <a:buChar char="Ø"/>
            </a:pPr>
            <a:r>
              <a:rPr lang="en-US" sz="4800" b="1" dirty="0" smtClean="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Aristotle</a:t>
            </a:r>
          </a:p>
          <a:p>
            <a:pPr marL="685800" indent="-685800">
              <a:buFont typeface="Wingdings" panose="05000000000000000000" pitchFamily="2" charset="2"/>
              <a:buChar char="Ø"/>
            </a:pPr>
            <a:r>
              <a:rPr lang="en-US" sz="4800" b="1" dirty="0" smtClean="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Joseph Stalin</a:t>
            </a:r>
          </a:p>
          <a:p>
            <a:pPr marL="685800" indent="-685800">
              <a:buFont typeface="Wingdings" panose="05000000000000000000" pitchFamily="2" charset="2"/>
              <a:buChar char="Ø"/>
            </a:pPr>
            <a:r>
              <a:rPr lang="en-US" sz="4800" b="1" dirty="0" smtClean="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G.K. Chesterton</a:t>
            </a:r>
          </a:p>
          <a:p>
            <a:pPr marL="685800" indent="-685800">
              <a:buFont typeface="Wingdings" panose="05000000000000000000" pitchFamily="2" charset="2"/>
              <a:buChar char="Ø"/>
            </a:pPr>
            <a:r>
              <a:rPr lang="en-US" sz="4800" b="1" dirty="0" smtClean="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New Age thought</a:t>
            </a:r>
          </a:p>
          <a:p>
            <a:pPr marL="685800" indent="-685800">
              <a:buFont typeface="Wingdings" panose="05000000000000000000" pitchFamily="2" charset="2"/>
              <a:buChar char="Ø"/>
            </a:pPr>
            <a:r>
              <a:rPr lang="en-US" sz="4800" b="1" dirty="0" smtClean="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Legalistic religious systems</a:t>
            </a:r>
          </a:p>
          <a:p>
            <a:pPr marL="685800" indent="-685800">
              <a:buFont typeface="Wingdings" panose="05000000000000000000" pitchFamily="2" charset="2"/>
              <a:buChar char="Ø"/>
            </a:pPr>
            <a:r>
              <a:rPr lang="en-US" sz="4800" b="1" dirty="0" smtClean="0">
                <a:solidFill>
                  <a:srgbClr val="4F81BD">
                    <a:lumMod val="20000"/>
                    <a:lumOff val="80000"/>
                  </a:srgbClr>
                </a:solidFill>
                <a:effectLst>
                  <a:outerShdw blurRad="38100" dist="38100" dir="2700000" algn="tl">
                    <a:srgbClr val="000000">
                      <a:alpha val="43137"/>
                    </a:srgbClr>
                  </a:outerShdw>
                </a:effectLst>
                <a:latin typeface="Times New Roman" pitchFamily="18" charset="0"/>
                <a:cs typeface="Times New Roman" pitchFamily="18" charset="0"/>
              </a:rPr>
              <a:t>Biblical gratitude</a:t>
            </a:r>
          </a:p>
        </p:txBody>
      </p:sp>
      <p:sp>
        <p:nvSpPr>
          <p:cNvPr id="3" name="Rounded Rectangle 2"/>
          <p:cNvSpPr/>
          <p:nvPr/>
        </p:nvSpPr>
        <p:spPr>
          <a:xfrm>
            <a:off x="152400" y="228600"/>
            <a:ext cx="8763000" cy="5410200"/>
          </a:xfrm>
          <a:prstGeom prst="round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 typeface="Wingdings" panose="05000000000000000000" pitchFamily="2" charset="2"/>
              <a:buChar char="ü"/>
            </a:pPr>
            <a:r>
              <a:rPr lang="en-US" sz="4000" b="1" dirty="0" smtClean="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Grounded </a:t>
            </a:r>
            <a:r>
              <a:rPr lang="en-US" sz="4000" b="1" dirty="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 God’s love for us who are unrighteous, rather than in self-righteousness</a:t>
            </a:r>
            <a:r>
              <a:rPr lang="en-US" sz="4000" b="1" dirty="0" smtClean="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571500" indent="-571500">
              <a:buFont typeface="Wingdings" panose="05000000000000000000" pitchFamily="2" charset="2"/>
              <a:buChar char="ü"/>
            </a:pPr>
            <a:r>
              <a:rPr lang="en-US" sz="4000" b="1" dirty="0" smtClean="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“Gratitude</a:t>
            </a:r>
            <a:r>
              <a:rPr lang="en-US" sz="4000" b="1" dirty="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smtClean="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(Latin </a:t>
            </a:r>
            <a:r>
              <a:rPr lang="en-US" sz="4000" b="1" i="1" dirty="0" smtClean="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gratia</a:t>
            </a:r>
            <a:r>
              <a:rPr lang="en-US" sz="4000" b="1" dirty="0" smtClean="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which means “grace, graciousness, or gratefulness</a:t>
            </a:r>
            <a:r>
              <a:rPr lang="en-US" sz="4000" b="1" dirty="0" smtClean="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571500" indent="-571500">
              <a:buFont typeface="Wingdings" panose="05000000000000000000" pitchFamily="2" charset="2"/>
              <a:buChar char="ü"/>
            </a:pPr>
            <a:r>
              <a:rPr lang="en-US" sz="4000" b="1" dirty="0" smtClean="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“Thanksgiving” (Greek </a:t>
            </a:r>
            <a:r>
              <a:rPr lang="en-US" sz="4000" b="1" i="1" dirty="0" err="1" smtClean="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eucharistos</a:t>
            </a:r>
            <a:r>
              <a:rPr lang="en-US" sz="4000" b="1" dirty="0" smtClean="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4000" b="1" dirty="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Rounded Rectangle 3"/>
          <p:cNvSpPr/>
          <p:nvPr/>
        </p:nvSpPr>
        <p:spPr>
          <a:xfrm>
            <a:off x="1066800" y="838200"/>
            <a:ext cx="8001000" cy="3276600"/>
          </a:xfrm>
          <a:prstGeom prst="round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dirty="0" smtClean="0">
                <a:solidFill>
                  <a:schemeClr val="tx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Why does God command us to give thanks?</a:t>
            </a:r>
          </a:p>
          <a:p>
            <a:pPr marL="571500" indent="-571500">
              <a:buFont typeface="Wingdings" panose="05000000000000000000" pitchFamily="2" charset="2"/>
              <a:buChar char="ü"/>
            </a:pPr>
            <a:r>
              <a:rPr lang="en-US" sz="4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Not for His benefit.</a:t>
            </a:r>
          </a:p>
          <a:p>
            <a:pPr marL="571500" indent="-571500">
              <a:buFont typeface="Wingdings" panose="05000000000000000000" pitchFamily="2" charset="2"/>
              <a:buChar char="ü"/>
            </a:pPr>
            <a:r>
              <a:rPr lang="en-US" sz="4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But for </a:t>
            </a:r>
            <a:r>
              <a:rPr lang="en-US" sz="4800" b="1" i="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ours!</a:t>
            </a:r>
            <a:endParaRPr lang="en-US" sz="48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947702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wipe(left)">
                                      <p:cBhvr>
                                        <p:cTn id="7" dur="500"/>
                                        <p:tgtEl>
                                          <p:spTgt spid="2">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wipe(left)">
                                      <p:cBhvr>
                                        <p:cTn id="37" dur="500"/>
                                        <p:tgtEl>
                                          <p:spTgt spid="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Effect transition="in" filter="wipe(left)">
                                      <p:cBhvr>
                                        <p:cTn id="42" dur="500"/>
                                        <p:tgtEl>
                                          <p:spTgt spid="4">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Effect transition="in" filter="wipe(left)">
                                      <p:cBhvr>
                                        <p:cTn id="4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5105400"/>
            <a:ext cx="9144000" cy="1569660"/>
          </a:xfrm>
          <a:prstGeom prst="rect">
            <a:avLst/>
          </a:prstGeom>
          <a:solidFill>
            <a:schemeClr val="bg1">
              <a:lumMod val="85000"/>
              <a:lumOff val="15000"/>
              <a:alpha val="80000"/>
            </a:schemeClr>
          </a:solidFill>
          <a:effectLst>
            <a:softEdge rad="127000"/>
          </a:effectLst>
        </p:spPr>
        <p:txBody>
          <a:bodyPr wrap="square" rtlCol="0">
            <a:spAutoFit/>
          </a:bodyPr>
          <a:lstStyle/>
          <a:p>
            <a:r>
              <a:rPr lang="en-US" sz="4800" b="1" dirty="0" smtClean="0">
                <a:effectLst>
                  <a:outerShdw blurRad="38100" dist="38100" dir="2700000" algn="tl">
                    <a:srgbClr val="000000">
                      <a:alpha val="43137"/>
                    </a:srgbClr>
                  </a:outerShdw>
                </a:effectLst>
                <a:latin typeface="Times New Roman" pitchFamily="18" charset="0"/>
                <a:cs typeface="Times New Roman" pitchFamily="18" charset="0"/>
              </a:rPr>
              <a:t>Why do I feel dull and lifeless when it comes to spiritual things?</a:t>
            </a:r>
          </a:p>
        </p:txBody>
      </p:sp>
      <p:sp>
        <p:nvSpPr>
          <p:cNvPr id="3" name="Rounded Rectangle 2"/>
          <p:cNvSpPr/>
          <p:nvPr/>
        </p:nvSpPr>
        <p:spPr>
          <a:xfrm>
            <a:off x="114300" y="152400"/>
            <a:ext cx="8953500" cy="3886200"/>
          </a:xfrm>
          <a:prstGeom prst="round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solidFill>
                  <a:schemeClr val="tx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“Even though they knew God, </a:t>
            </a:r>
            <a:r>
              <a:rPr lang="en-US" sz="4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they did not honor Him as God or give thanks,</a:t>
            </a:r>
            <a:r>
              <a:rPr lang="en-US" sz="4400" b="1" dirty="0">
                <a:solidFill>
                  <a:schemeClr val="tx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but they became </a:t>
            </a:r>
            <a:r>
              <a:rPr lang="en-US" sz="4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futile</a:t>
            </a:r>
            <a:r>
              <a:rPr lang="en-US" sz="4400" b="1" dirty="0">
                <a:solidFill>
                  <a:schemeClr val="tx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in their speculations, and their foolish heart was </a:t>
            </a:r>
            <a:r>
              <a:rPr lang="en-US" sz="4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darkened</a:t>
            </a:r>
            <a:r>
              <a:rPr lang="en-US" sz="4400" b="1" dirty="0">
                <a:solidFill>
                  <a:schemeClr val="tx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(Rom. 1:21). </a:t>
            </a:r>
            <a:endParaRPr lang="en-US" sz="4000" b="1" dirty="0">
              <a:solidFill>
                <a:schemeClr val="tx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78581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5105400"/>
            <a:ext cx="9144000" cy="1569660"/>
          </a:xfrm>
          <a:prstGeom prst="rect">
            <a:avLst/>
          </a:prstGeom>
          <a:solidFill>
            <a:schemeClr val="bg1">
              <a:lumMod val="85000"/>
              <a:lumOff val="15000"/>
              <a:alpha val="80000"/>
            </a:schemeClr>
          </a:solidFill>
          <a:effectLst>
            <a:softEdge rad="127000"/>
          </a:effectLst>
        </p:spPr>
        <p:txBody>
          <a:bodyPr wrap="square" rtlCol="0">
            <a:spAutoFit/>
          </a:bodyPr>
          <a:lstStyle/>
          <a:p>
            <a:r>
              <a:rPr lang="en-US" sz="4800" b="1"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Why do I always feel like God is holding back on me?</a:t>
            </a:r>
          </a:p>
        </p:txBody>
      </p:sp>
      <p:sp>
        <p:nvSpPr>
          <p:cNvPr id="3" name="Rounded Rectangle 2"/>
          <p:cNvSpPr/>
          <p:nvPr/>
        </p:nvSpPr>
        <p:spPr>
          <a:xfrm>
            <a:off x="114300" y="152400"/>
            <a:ext cx="8953500" cy="4953000"/>
          </a:xfrm>
          <a:prstGeom prst="round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(Lk. 17:12) As </a:t>
            </a:r>
            <a:r>
              <a:rPr lang="en-US" sz="44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[Jesus] entered </a:t>
            </a:r>
            <a:r>
              <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village, ten leprous men who stood at a distance met </a:t>
            </a:r>
            <a:r>
              <a:rPr lang="en-US" sz="44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Him;</a:t>
            </a:r>
          </a:p>
          <a:p>
            <a:r>
              <a:rPr lang="en-US" sz="4400" b="1" baseline="30000"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13 </a:t>
            </a:r>
            <a:r>
              <a:rPr lang="en-US" sz="44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a:t>
            </a:r>
            <a:r>
              <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they raised their voices, saying, “Jesus, Master, have mercy on us</a:t>
            </a:r>
            <a:r>
              <a:rPr lang="en-US" sz="44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endPar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921774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5105400"/>
            <a:ext cx="9144000" cy="1569660"/>
          </a:xfrm>
          <a:prstGeom prst="rect">
            <a:avLst/>
          </a:prstGeom>
          <a:solidFill>
            <a:schemeClr val="bg1">
              <a:lumMod val="85000"/>
              <a:lumOff val="15000"/>
              <a:alpha val="80000"/>
            </a:schemeClr>
          </a:solidFill>
          <a:effectLst>
            <a:softEdge rad="127000"/>
          </a:effectLst>
        </p:spPr>
        <p:txBody>
          <a:bodyPr wrap="square" rtlCol="0">
            <a:spAutoFit/>
          </a:bodyPr>
          <a:lstStyle/>
          <a:p>
            <a:r>
              <a:rPr lang="en-US" sz="4800" b="1"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Why do I always feel like God is holding back on me?</a:t>
            </a:r>
          </a:p>
        </p:txBody>
      </p:sp>
      <p:sp>
        <p:nvSpPr>
          <p:cNvPr id="3" name="Rounded Rectangle 2"/>
          <p:cNvSpPr/>
          <p:nvPr/>
        </p:nvSpPr>
        <p:spPr>
          <a:xfrm>
            <a:off x="114300" y="152400"/>
            <a:ext cx="8953500" cy="4953000"/>
          </a:xfrm>
          <a:prstGeom prst="round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(Lk. 17:14) When He saw them, He said to them</a:t>
            </a:r>
            <a:r>
              <a:rPr lang="en-US" sz="44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r>
              <a:rPr lang="en-US" sz="44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 and show yourselves to the priests</a:t>
            </a:r>
            <a:r>
              <a:rPr lang="en-US" sz="44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r>
              <a:rPr lang="en-US" sz="4400" b="1" u="sng"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a:t>
            </a:r>
            <a:r>
              <a:rPr lang="en-US" sz="4400" b="1" u="sng"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as they were going, they were cleansed</a:t>
            </a:r>
            <a:r>
              <a:rPr lang="en-US" sz="44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391697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5105400"/>
            <a:ext cx="9144000" cy="1569660"/>
          </a:xfrm>
          <a:prstGeom prst="rect">
            <a:avLst/>
          </a:prstGeom>
          <a:solidFill>
            <a:schemeClr val="bg1">
              <a:lumMod val="85000"/>
              <a:lumOff val="15000"/>
              <a:alpha val="80000"/>
            </a:schemeClr>
          </a:solidFill>
          <a:effectLst>
            <a:softEdge rad="127000"/>
          </a:effectLst>
        </p:spPr>
        <p:txBody>
          <a:bodyPr wrap="square" rtlCol="0">
            <a:spAutoFit/>
          </a:bodyPr>
          <a:lstStyle/>
          <a:p>
            <a:r>
              <a:rPr lang="en-US" sz="4800" b="1"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Why do I always feel like God is holding back on me?</a:t>
            </a:r>
          </a:p>
        </p:txBody>
      </p:sp>
      <p:sp>
        <p:nvSpPr>
          <p:cNvPr id="3" name="Rounded Rectangle 2"/>
          <p:cNvSpPr/>
          <p:nvPr/>
        </p:nvSpPr>
        <p:spPr>
          <a:xfrm>
            <a:off x="114300" y="152400"/>
            <a:ext cx="8953500" cy="4953000"/>
          </a:xfrm>
          <a:prstGeom prst="round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(Lk. 17:15) Now </a:t>
            </a:r>
            <a:r>
              <a:rPr lang="en-US" sz="4400" b="1" u="sng"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one of them</a:t>
            </a:r>
            <a:r>
              <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when he saw that he had been healed, turned back, glorifying God with a loud voice, </a:t>
            </a:r>
          </a:p>
          <a:p>
            <a:r>
              <a:rPr lang="en-US" sz="4400" b="1" baseline="30000"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16 </a:t>
            </a:r>
            <a:r>
              <a:rPr lang="en-US" sz="44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a:t>
            </a:r>
            <a:r>
              <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 fell on his face at His feet, </a:t>
            </a:r>
            <a:r>
              <a:rPr lang="en-US" sz="4400" b="1" u="sng"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giving thanks to Him</a:t>
            </a:r>
            <a:r>
              <a:rPr lang="en-US" sz="44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And he was a Samaritan.</a:t>
            </a:r>
            <a:endPar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139840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5105400"/>
            <a:ext cx="9144000" cy="1569660"/>
          </a:xfrm>
          <a:prstGeom prst="rect">
            <a:avLst/>
          </a:prstGeom>
          <a:solidFill>
            <a:schemeClr val="bg1">
              <a:lumMod val="85000"/>
              <a:lumOff val="15000"/>
              <a:alpha val="80000"/>
            </a:schemeClr>
          </a:solidFill>
          <a:effectLst>
            <a:softEdge rad="127000"/>
          </a:effectLst>
        </p:spPr>
        <p:txBody>
          <a:bodyPr wrap="square" rtlCol="0">
            <a:spAutoFit/>
          </a:bodyPr>
          <a:lstStyle/>
          <a:p>
            <a:r>
              <a:rPr lang="en-US" sz="4800" b="1"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Why do I always feel like God is holding back on me?</a:t>
            </a:r>
          </a:p>
        </p:txBody>
      </p:sp>
      <p:sp>
        <p:nvSpPr>
          <p:cNvPr id="3" name="Rounded Rectangle 2"/>
          <p:cNvSpPr/>
          <p:nvPr/>
        </p:nvSpPr>
        <p:spPr>
          <a:xfrm>
            <a:off x="114300" y="152400"/>
            <a:ext cx="8953500" cy="4953000"/>
          </a:xfrm>
          <a:prstGeom prst="round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(Lk. 17:17) Then Jesus answered and said</a:t>
            </a:r>
            <a:r>
              <a:rPr lang="en-US" sz="44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r>
              <a:rPr lang="en-US" sz="44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Were there not </a:t>
            </a:r>
            <a:r>
              <a:rPr lang="en-US" sz="4400" b="1" u="sng"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ten</a:t>
            </a:r>
            <a:r>
              <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cleansed?</a:t>
            </a:r>
          </a:p>
          <a:p>
            <a:r>
              <a:rPr lang="en-US" sz="4400" b="1" u="sng"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But </a:t>
            </a:r>
            <a:r>
              <a:rPr lang="en-US" sz="4400" b="1" u="sng"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nine—where are they</a:t>
            </a:r>
            <a:r>
              <a:rPr lang="en-US" sz="4400" b="1" u="sng"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4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endParaRPr lang="en-US" sz="44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Rounded Rectangle 3"/>
          <p:cNvSpPr/>
          <p:nvPr/>
        </p:nvSpPr>
        <p:spPr>
          <a:xfrm>
            <a:off x="609600" y="3200400"/>
            <a:ext cx="8115300" cy="2209800"/>
          </a:xfrm>
          <a:prstGeom prst="round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What an honest picture of human nature!</a:t>
            </a:r>
            <a:endParaRPr lang="en-US" sz="60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66784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5105400"/>
            <a:ext cx="9144000" cy="1569660"/>
          </a:xfrm>
          <a:prstGeom prst="rect">
            <a:avLst/>
          </a:prstGeom>
          <a:solidFill>
            <a:schemeClr val="bg1">
              <a:lumMod val="85000"/>
              <a:lumOff val="15000"/>
              <a:alpha val="80000"/>
            </a:schemeClr>
          </a:solidFill>
          <a:effectLst>
            <a:softEdge rad="127000"/>
          </a:effectLst>
        </p:spPr>
        <p:txBody>
          <a:bodyPr wrap="square" rtlCol="0">
            <a:spAutoFit/>
          </a:bodyPr>
          <a:lstStyle/>
          <a:p>
            <a:r>
              <a:rPr lang="en-US" sz="4800" b="1"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Why do I feel like my efforts to serve God lack His power?</a:t>
            </a:r>
          </a:p>
        </p:txBody>
      </p:sp>
      <p:sp>
        <p:nvSpPr>
          <p:cNvPr id="3" name="Rounded Rectangle 2"/>
          <p:cNvSpPr/>
          <p:nvPr/>
        </p:nvSpPr>
        <p:spPr>
          <a:xfrm>
            <a:off x="114300" y="1066800"/>
            <a:ext cx="8953500" cy="2971800"/>
          </a:xfrm>
          <a:prstGeom prst="round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 </a:t>
            </a:r>
            <a:r>
              <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filled with the </a:t>
            </a:r>
            <a:r>
              <a:rPr lang="en-US" sz="44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Spirit…</a:t>
            </a:r>
          </a:p>
          <a:p>
            <a:r>
              <a:rPr lang="en-US" sz="4400" b="1" u="sng"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always </a:t>
            </a:r>
            <a:r>
              <a:rPr lang="en-US" sz="4400" b="1" u="sng"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giving thanks</a:t>
            </a:r>
            <a:r>
              <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for all things in the name of our Lord Jesus Christ to </a:t>
            </a:r>
            <a:r>
              <a:rPr lang="en-US" sz="44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God” (Eph. 5:18-20).</a:t>
            </a:r>
            <a:endPar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382811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5105400"/>
            <a:ext cx="9144000" cy="1569660"/>
          </a:xfrm>
          <a:prstGeom prst="rect">
            <a:avLst/>
          </a:prstGeom>
          <a:solidFill>
            <a:schemeClr val="bg1">
              <a:lumMod val="85000"/>
              <a:lumOff val="15000"/>
              <a:alpha val="80000"/>
            </a:schemeClr>
          </a:solidFill>
          <a:effectLst>
            <a:softEdge rad="127000"/>
          </a:effectLst>
        </p:spPr>
        <p:txBody>
          <a:bodyPr wrap="square" rtlCol="0">
            <a:spAutoFit/>
          </a:bodyPr>
          <a:lstStyle/>
          <a:p>
            <a:r>
              <a:rPr lang="en-US" sz="4800" b="1"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Why have I never really been able to develop a healthy prayer life?</a:t>
            </a:r>
          </a:p>
        </p:txBody>
      </p:sp>
      <p:sp>
        <p:nvSpPr>
          <p:cNvPr id="3" name="Rounded Rectangle 2"/>
          <p:cNvSpPr/>
          <p:nvPr/>
        </p:nvSpPr>
        <p:spPr>
          <a:xfrm>
            <a:off x="114300" y="838200"/>
            <a:ext cx="8953500" cy="4267200"/>
          </a:xfrm>
          <a:prstGeom prst="round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r>
              <a:rPr lang="en-US" sz="32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“Devote yourselves to prayer, keeping alert in it with </a:t>
            </a:r>
            <a:r>
              <a:rPr lang="en-US" sz="3200" b="1" u="sng"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 attitude of thanksgiving</a:t>
            </a:r>
            <a:r>
              <a:rPr lang="en-US" sz="32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(Col. 4:2).</a:t>
            </a:r>
          </a:p>
          <a:p>
            <a:pPr marL="457200" indent="-457200"/>
            <a:r>
              <a:rPr lang="en-US" sz="32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“First of all, then, I urge that entreaties and prayers, </a:t>
            </a:r>
            <a:r>
              <a:rPr lang="en-US" sz="3200" b="1" u="sng"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petitions and thanksgivings</a:t>
            </a:r>
            <a:r>
              <a:rPr lang="en-US" sz="32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be made on behalf of all men” (1 Tim. 2:1).</a:t>
            </a:r>
          </a:p>
          <a:p>
            <a:pPr marL="457200" indent="-457200"/>
            <a:r>
              <a:rPr lang="en-US" sz="32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“Rejoice always; pray without ceasing; </a:t>
            </a:r>
            <a:r>
              <a:rPr lang="en-US" sz="3200" b="1" u="sng"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 everything give thanks</a:t>
            </a:r>
            <a:r>
              <a:rPr lang="en-US" sz="32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for this is God’s will for you in Christ Jesus” (1 Thess. 5:16-18).</a:t>
            </a:r>
          </a:p>
        </p:txBody>
      </p:sp>
    </p:spTree>
    <p:extLst>
      <p:ext uri="{BB962C8B-B14F-4D97-AF65-F5344CB8AC3E}">
        <p14:creationId xmlns:p14="http://schemas.microsoft.com/office/powerpoint/2010/main" val="413729477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5105400"/>
            <a:ext cx="9144000" cy="1569660"/>
          </a:xfrm>
          <a:prstGeom prst="rect">
            <a:avLst/>
          </a:prstGeom>
          <a:solidFill>
            <a:schemeClr val="bg1">
              <a:lumMod val="85000"/>
              <a:lumOff val="15000"/>
              <a:alpha val="80000"/>
            </a:schemeClr>
          </a:solidFill>
          <a:effectLst>
            <a:softEdge rad="127000"/>
          </a:effectLst>
        </p:spPr>
        <p:txBody>
          <a:bodyPr wrap="square" rtlCol="0">
            <a:spAutoFit/>
          </a:bodyPr>
          <a:lstStyle/>
          <a:p>
            <a:r>
              <a:rPr lang="en-US" sz="4800" b="1"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Why am I gripped with anxiety when I’m not in any real danger?</a:t>
            </a:r>
          </a:p>
        </p:txBody>
      </p:sp>
      <p:sp>
        <p:nvSpPr>
          <p:cNvPr id="4" name="Rounded Rectangle 3"/>
          <p:cNvSpPr/>
          <p:nvPr/>
        </p:nvSpPr>
        <p:spPr>
          <a:xfrm>
            <a:off x="114300" y="228600"/>
            <a:ext cx="8953500" cy="4876800"/>
          </a:xfrm>
          <a:prstGeom prst="round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(Phil. 4:6-7</a:t>
            </a:r>
            <a:r>
              <a:rPr lang="en-US" sz="36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 anxious for </a:t>
            </a:r>
            <a:r>
              <a:rPr lang="en-US" sz="36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nothing,</a:t>
            </a:r>
          </a:p>
          <a:p>
            <a:r>
              <a:rPr lang="en-US" sz="36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but </a:t>
            </a:r>
            <a:r>
              <a:rPr lang="en-US" sz="36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 </a:t>
            </a:r>
            <a:r>
              <a:rPr lang="en-US" sz="36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everything by </a:t>
            </a:r>
            <a:r>
              <a:rPr lang="en-US" sz="36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prayer and </a:t>
            </a:r>
            <a:r>
              <a:rPr lang="en-US" sz="36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supplication</a:t>
            </a:r>
          </a:p>
          <a:p>
            <a:r>
              <a:rPr lang="en-US" sz="3600" b="1" u="sng"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with thanksgiving</a:t>
            </a:r>
          </a:p>
          <a:p>
            <a:r>
              <a:rPr lang="en-US" sz="36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let </a:t>
            </a:r>
            <a:r>
              <a:rPr lang="en-US" sz="36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your requests be made known to </a:t>
            </a:r>
            <a:r>
              <a:rPr lang="en-US" sz="36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God.</a:t>
            </a:r>
          </a:p>
          <a:p>
            <a:r>
              <a:rPr lang="en-US" sz="3600" b="1" u="sng"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a:t>
            </a:r>
            <a:r>
              <a:rPr lang="en-US" sz="3600" b="1" u="sng"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peace of God, which surpasses all comprehension, will guard your hearts and your minds in Christ </a:t>
            </a:r>
            <a:r>
              <a:rPr lang="en-US" sz="3600" b="1" u="sng"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Jesus.”</a:t>
            </a:r>
            <a:endParaRPr lang="en-US" sz="3600" b="1" u="sng"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709480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wipe(left)">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wipe(left)">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wipe(left)">
                                      <p:cBhvr>
                                        <p:cTn id="3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5105400"/>
            <a:ext cx="9144000" cy="1569660"/>
          </a:xfrm>
          <a:prstGeom prst="rect">
            <a:avLst/>
          </a:prstGeom>
          <a:solidFill>
            <a:schemeClr val="bg1">
              <a:lumMod val="85000"/>
              <a:lumOff val="15000"/>
              <a:alpha val="80000"/>
            </a:schemeClr>
          </a:solidFill>
          <a:effectLst>
            <a:softEdge rad="127000"/>
          </a:effectLst>
        </p:spPr>
        <p:txBody>
          <a:bodyPr wrap="square" rtlCol="0">
            <a:spAutoFit/>
          </a:bodyPr>
          <a:lstStyle/>
          <a:p>
            <a:r>
              <a:rPr lang="en-US" sz="4800" b="1"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Why have I become less passionate for Christ over time?</a:t>
            </a:r>
          </a:p>
        </p:txBody>
      </p:sp>
      <p:sp>
        <p:nvSpPr>
          <p:cNvPr id="4" name="Rounded Rectangle 3"/>
          <p:cNvSpPr/>
          <p:nvPr/>
        </p:nvSpPr>
        <p:spPr>
          <a:xfrm>
            <a:off x="1295400" y="152400"/>
            <a:ext cx="7658100" cy="4876800"/>
          </a:xfrm>
          <a:prstGeom prst="round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“As you have received Christ Jesus the Lord, so walk in Him, having been firmly rooted and now being built up in Him and established in your faith… and overflowing with gratitude” (Col. 2:6-7).</a:t>
            </a:r>
          </a:p>
        </p:txBody>
      </p:sp>
    </p:spTree>
    <p:extLst>
      <p:ext uri="{BB962C8B-B14F-4D97-AF65-F5344CB8AC3E}">
        <p14:creationId xmlns:p14="http://schemas.microsoft.com/office/powerpoint/2010/main" val="256367951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371600" y="2908280"/>
            <a:ext cx="7543800" cy="3416320"/>
          </a:xfrm>
          <a:prstGeom prst="rect">
            <a:avLst/>
          </a:prstGeom>
          <a:noFill/>
        </p:spPr>
        <p:txBody>
          <a:bodyPr wrap="square" rtlCol="0">
            <a:spAutoFit/>
          </a:bodyPr>
          <a:lstStyle/>
          <a:p>
            <a:pPr marL="685800" indent="-685800">
              <a:buFont typeface="Wingdings" panose="05000000000000000000" pitchFamily="2" charset="2"/>
              <a:buChar char="Ø"/>
            </a:pPr>
            <a:r>
              <a:rPr lang="en-US" sz="5400" b="1" dirty="0" smtClean="0">
                <a:effectLst>
                  <a:outerShdw blurRad="38100" dist="38100" dir="2700000" algn="tl">
                    <a:srgbClr val="000000">
                      <a:alpha val="43137"/>
                    </a:srgbClr>
                  </a:outerShdw>
                </a:effectLst>
                <a:latin typeface="Times New Roman" pitchFamily="18" charset="0"/>
                <a:cs typeface="Times New Roman" pitchFamily="18" charset="0"/>
              </a:rPr>
              <a:t>Philosophical Case</a:t>
            </a:r>
          </a:p>
          <a:p>
            <a:pPr marL="685800" indent="-685800">
              <a:buFont typeface="Wingdings" panose="05000000000000000000" pitchFamily="2" charset="2"/>
              <a:buChar char="Ø"/>
            </a:pPr>
            <a:r>
              <a:rPr lang="en-US" sz="5400" b="1" dirty="0" smtClean="0">
                <a:effectLst>
                  <a:outerShdw blurRad="38100" dist="38100" dir="2700000" algn="tl">
                    <a:srgbClr val="000000">
                      <a:alpha val="43137"/>
                    </a:srgbClr>
                  </a:outerShdw>
                </a:effectLst>
                <a:latin typeface="Times New Roman" pitchFamily="18" charset="0"/>
                <a:cs typeface="Times New Roman" pitchFamily="18" charset="0"/>
              </a:rPr>
              <a:t>Biblical Case</a:t>
            </a:r>
          </a:p>
          <a:p>
            <a:pPr marL="685800" indent="-685800">
              <a:buFont typeface="Wingdings" panose="05000000000000000000" pitchFamily="2" charset="2"/>
              <a:buChar char="Ø"/>
            </a:pPr>
            <a:r>
              <a:rPr lang="en-US" sz="5400" b="1" dirty="0" smtClean="0">
                <a:effectLst>
                  <a:outerShdw blurRad="38100" dist="38100" dir="2700000" algn="tl">
                    <a:srgbClr val="000000">
                      <a:alpha val="43137"/>
                    </a:srgbClr>
                  </a:outerShdw>
                </a:effectLst>
                <a:latin typeface="Times New Roman" pitchFamily="18" charset="0"/>
                <a:cs typeface="Times New Roman" pitchFamily="18" charset="0"/>
              </a:rPr>
              <a:t>Scientific Case</a:t>
            </a:r>
          </a:p>
          <a:p>
            <a:pPr marL="685800" indent="-685800">
              <a:buFont typeface="Wingdings" panose="05000000000000000000" pitchFamily="2" charset="2"/>
              <a:buChar char="Ø"/>
            </a:pPr>
            <a:r>
              <a:rPr lang="en-US" sz="5400" b="1" dirty="0" smtClean="0">
                <a:effectLst>
                  <a:outerShdw blurRad="38100" dist="38100" dir="2700000" algn="tl">
                    <a:srgbClr val="000000">
                      <a:alpha val="43137"/>
                    </a:srgbClr>
                  </a:outerShdw>
                </a:effectLst>
                <a:latin typeface="Times New Roman" pitchFamily="18" charset="0"/>
                <a:cs typeface="Times New Roman" pitchFamily="18" charset="0"/>
              </a:rPr>
              <a:t>Cultivating Gratitude</a:t>
            </a:r>
            <a:endParaRPr lang="en-US" sz="54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46586208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5105400"/>
            <a:ext cx="9144000" cy="1569660"/>
          </a:xfrm>
          <a:prstGeom prst="rect">
            <a:avLst/>
          </a:prstGeom>
          <a:solidFill>
            <a:schemeClr val="bg1">
              <a:lumMod val="85000"/>
              <a:lumOff val="15000"/>
              <a:alpha val="80000"/>
            </a:schemeClr>
          </a:solidFill>
          <a:effectLst>
            <a:softEdge rad="127000"/>
          </a:effectLst>
        </p:spPr>
        <p:txBody>
          <a:bodyPr wrap="square" rtlCol="0">
            <a:spAutoFit/>
          </a:bodyPr>
          <a:lstStyle/>
          <a:p>
            <a:r>
              <a:rPr lang="en-US" sz="4800" b="1"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Why am I habitually in conflict with other believers around me?</a:t>
            </a:r>
          </a:p>
        </p:txBody>
      </p:sp>
      <p:sp>
        <p:nvSpPr>
          <p:cNvPr id="4" name="Rounded Rectangle 3"/>
          <p:cNvSpPr/>
          <p:nvPr/>
        </p:nvSpPr>
        <p:spPr>
          <a:xfrm>
            <a:off x="476250" y="1752600"/>
            <a:ext cx="8191500" cy="3124200"/>
          </a:xfrm>
          <a:prstGeom prst="round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“Let the peace of Christ rule in your hearts, to which indeed you were called in one </a:t>
            </a:r>
            <a:r>
              <a:rPr lang="en-US" sz="4400" b="1"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body;</a:t>
            </a:r>
          </a:p>
          <a:p>
            <a:r>
              <a:rPr lang="en-US" sz="4400" b="1" u="sng" dirty="0" smtClean="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a:t>
            </a:r>
            <a:r>
              <a:rPr lang="en-US" sz="4400" b="1" u="sng"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 thankful</a:t>
            </a:r>
            <a:r>
              <a:rPr lang="en-US" sz="4400" b="1" dirty="0">
                <a:solidFill>
                  <a:prstClr val="white">
                    <a:lumMod val="95000"/>
                  </a:prst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(Col. 3:15).</a:t>
            </a:r>
          </a:p>
        </p:txBody>
      </p:sp>
    </p:spTree>
    <p:extLst>
      <p:ext uri="{BB962C8B-B14F-4D97-AF65-F5344CB8AC3E}">
        <p14:creationId xmlns:p14="http://schemas.microsoft.com/office/powerpoint/2010/main" val="314046130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2400" y="152400"/>
            <a:ext cx="4648200" cy="2492990"/>
          </a:xfrm>
          <a:prstGeom prst="rect">
            <a:avLst/>
          </a:prstGeom>
          <a:noFill/>
          <a:effectLst>
            <a:softEdge rad="127000"/>
          </a:effectLst>
        </p:spPr>
        <p:txBody>
          <a:bodyPr wrap="square" rtlCol="0">
            <a:spAutoFit/>
          </a:bodyPr>
          <a:lstStyle/>
          <a:p>
            <a:r>
              <a:rPr lang="en-US" sz="6000" b="1" dirty="0" smtClean="0">
                <a:solidFill>
                  <a:srgbClr val="4F81BD">
                    <a:lumMod val="50000"/>
                  </a:srgbClr>
                </a:solidFill>
                <a:effectLst>
                  <a:outerShdw blurRad="38100" dist="38100" dir="2700000" algn="tl">
                    <a:srgbClr val="000000">
                      <a:alpha val="43137"/>
                    </a:srgbClr>
                  </a:outerShdw>
                </a:effectLst>
                <a:latin typeface="Times New Roman" pitchFamily="18" charset="0"/>
                <a:cs typeface="Times New Roman" pitchFamily="18" charset="0"/>
              </a:rPr>
              <a:t>Effects on:</a:t>
            </a:r>
          </a:p>
          <a:p>
            <a:r>
              <a:rPr lang="en-US" sz="4800" b="1" dirty="0" smtClean="0">
                <a:solidFill>
                  <a:srgbClr val="4F81BD">
                    <a:lumMod val="75000"/>
                  </a:srgbClr>
                </a:solidFill>
                <a:effectLst>
                  <a:outerShdw blurRad="38100" dist="38100" dir="2700000" algn="tl">
                    <a:srgbClr val="000000">
                      <a:alpha val="43137"/>
                    </a:srgbClr>
                  </a:outerShdw>
                </a:effectLst>
                <a:latin typeface="Times New Roman" pitchFamily="18" charset="0"/>
                <a:cs typeface="Times New Roman" pitchFamily="18" charset="0"/>
              </a:rPr>
              <a:t>1. Emotional health</a:t>
            </a:r>
          </a:p>
        </p:txBody>
      </p:sp>
    </p:spTree>
    <p:extLst>
      <p:ext uri="{BB962C8B-B14F-4D97-AF65-F5344CB8AC3E}">
        <p14:creationId xmlns:p14="http://schemas.microsoft.com/office/powerpoint/2010/main" val="13239315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a:solidFill>
                  <a:srgbClr val="FFFF99"/>
                </a:solidFill>
                <a:effectLst>
                  <a:outerShdw blurRad="38100" dist="38100" dir="2700000" algn="tl">
                    <a:srgbClr val="000000">
                      <a:alpha val="43137"/>
                    </a:srgbClr>
                  </a:outerShdw>
                </a:effectLst>
                <a:latin typeface="Times New Roman" pitchFamily="18" charset="0"/>
                <a:cs typeface="Times New Roman" pitchFamily="18" charset="0"/>
              </a:rPr>
              <a:t>Gratitude encourages happiness by amplifying the good in one’s life.</a:t>
            </a:r>
          </a:p>
        </p:txBody>
      </p:sp>
      <p:sp>
        <p:nvSpPr>
          <p:cNvPr id="10" name="TextBox 9"/>
          <p:cNvSpPr txBox="1"/>
          <p:nvPr/>
        </p:nvSpPr>
        <p:spPr>
          <a:xfrm>
            <a:off x="228601" y="152400"/>
            <a:ext cx="5791200" cy="2893100"/>
          </a:xfrm>
          <a:prstGeom prst="rect">
            <a:avLst/>
          </a:prstGeom>
          <a:noFill/>
        </p:spPr>
        <p:txBody>
          <a:bodyPr wrap="square" rtlCol="0">
            <a:spAutoFit/>
          </a:bodyPr>
          <a:lstStyle/>
          <a:p>
            <a:pPr algn="ctr"/>
            <a:r>
              <a:rPr lang="en-US" sz="6600" dirty="0">
                <a:solidFill>
                  <a:schemeClr val="accent3">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Philip </a:t>
            </a:r>
            <a:r>
              <a:rPr lang="en-US" sz="6600" dirty="0" smtClean="0">
                <a:solidFill>
                  <a:schemeClr val="accent3">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Watkins</a:t>
            </a:r>
          </a:p>
          <a:p>
            <a:pPr algn="ctr"/>
            <a:endParaRPr lang="en-US" sz="1000" dirty="0" smtClean="0">
              <a:solidFill>
                <a:schemeClr val="accent3">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800" dirty="0">
                <a:solidFill>
                  <a:schemeClr val="accent3">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(Professor of psychology at Eastern Washington University)</a:t>
            </a:r>
            <a:endParaRPr lang="en-US" sz="2800" dirty="0" smtClean="0">
              <a:solidFill>
                <a:schemeClr val="accent3">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accent3">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accent3">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Philip Watkins, </a:t>
            </a:r>
            <a:r>
              <a:rPr lang="en-US" sz="2000" i="1" dirty="0">
                <a:solidFill>
                  <a:schemeClr val="accent3">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Positive Psychology 101 </a:t>
            </a:r>
            <a:r>
              <a:rPr lang="en-US" sz="2000" dirty="0">
                <a:solidFill>
                  <a:schemeClr val="accent3">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(New York: Springer Publishing Co., 2016), 74.</a:t>
            </a:r>
          </a:p>
        </p:txBody>
      </p:sp>
      <p:pic>
        <p:nvPicPr>
          <p:cNvPr id="1026" name="Picture 2" descr="Image result for Positive Psychology 10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248402" y="0"/>
            <a:ext cx="2919411" cy="3581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mage result for microph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8252" y="457200"/>
            <a:ext cx="4762500" cy="4762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21766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smtClean="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[The </a:t>
            </a:r>
            <a:r>
              <a:rPr lang="en-US" sz="4400"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“gratitude visit</a:t>
            </a:r>
            <a:r>
              <a:rPr lang="en-US" sz="4400" dirty="0" smtClean="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immediately increased happiness </a:t>
            </a:r>
            <a:r>
              <a:rPr lang="en-US" sz="4400" b="1" u="sng"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by 10</a:t>
            </a:r>
            <a:r>
              <a:rPr lang="en-US" sz="4400" b="1" u="sng" dirty="0" smtClean="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t>
            </a:r>
          </a:p>
          <a:p>
            <a:pPr algn="ctr"/>
            <a:r>
              <a:rPr lang="en-US" sz="4400" dirty="0" smtClean="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But </a:t>
            </a:r>
            <a:r>
              <a:rPr lang="en-US" sz="4400"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these results cut in </a:t>
            </a:r>
            <a:r>
              <a:rPr lang="en-US" sz="4400" u="sng"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half in a </a:t>
            </a:r>
            <a:r>
              <a:rPr lang="en-US" sz="4400" u="sng" dirty="0" smtClean="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week</a:t>
            </a:r>
            <a:r>
              <a:rPr lang="en-US" sz="4400" dirty="0" smtClean="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 and </a:t>
            </a:r>
            <a:r>
              <a:rPr lang="en-US" sz="4400"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were totally </a:t>
            </a:r>
            <a:r>
              <a:rPr lang="en-US" sz="4400" u="sng" dirty="0" smtClean="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gone in six months</a:t>
            </a:r>
            <a:r>
              <a:rPr lang="en-US" sz="4400" dirty="0" smtClean="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4400"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TextBox 9"/>
          <p:cNvSpPr txBox="1"/>
          <p:nvPr/>
        </p:nvSpPr>
        <p:spPr>
          <a:xfrm>
            <a:off x="152400" y="152400"/>
            <a:ext cx="5867401" cy="2677656"/>
          </a:xfrm>
          <a:prstGeom prst="rect">
            <a:avLst/>
          </a:prstGeom>
          <a:noFill/>
        </p:spPr>
        <p:txBody>
          <a:bodyPr wrap="square" rtlCol="0">
            <a:spAutoFit/>
          </a:bodyPr>
          <a:lstStyle/>
          <a:p>
            <a:pPr algn="ctr"/>
            <a:r>
              <a:rPr lang="en-US" sz="6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Martin Seligman</a:t>
            </a:r>
          </a:p>
          <a:p>
            <a:pPr algn="ctr"/>
            <a:endParaRPr lang="en-US" sz="1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(University of Pennsylvania Psychologist and President of the APA in 1998)</a:t>
            </a:r>
            <a:endParaRPr lang="en-US" sz="24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Martin Seligman</a:t>
            </a: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“Positive </a:t>
            </a: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Psychology Progress</a:t>
            </a:r>
            <a:r>
              <a:rPr lang="en-US" sz="2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i="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American Psychologist</a:t>
            </a: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60 (5), </a:t>
            </a:r>
            <a:r>
              <a:rPr lang="en-US" sz="2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2005, 410-421</a:t>
            </a: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a:t>
            </a:r>
          </a:p>
        </p:txBody>
      </p:sp>
      <p:pic>
        <p:nvPicPr>
          <p:cNvPr id="7" name="Picture 2" descr="Image result for American Psychologis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74" r="5405"/>
          <a:stretch/>
        </p:blipFill>
        <p:spPr bwMode="auto">
          <a:xfrm>
            <a:off x="6324600" y="0"/>
            <a:ext cx="28194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29483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smtClean="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[The “three good things” exercise produced only </a:t>
            </a:r>
            <a:r>
              <a:rPr lang="en-US" sz="4400"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 </a:t>
            </a:r>
            <a:r>
              <a:rPr lang="en-US" sz="4400" b="1" u="sng"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2%</a:t>
            </a:r>
            <a:r>
              <a:rPr lang="en-US" sz="4400" u="sng"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 increase</a:t>
            </a:r>
            <a:r>
              <a:rPr lang="en-US" sz="4400"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 in happiness in a week, a </a:t>
            </a:r>
            <a:r>
              <a:rPr lang="en-US" sz="4400" b="1" u="sng"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5%</a:t>
            </a:r>
            <a:r>
              <a:rPr lang="en-US" sz="4400" u="sng"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 increase </a:t>
            </a:r>
            <a:r>
              <a:rPr lang="en-US" sz="4400"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after a month, but </a:t>
            </a:r>
            <a:r>
              <a:rPr lang="en-US" sz="4400" b="1" u="sng"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9%</a:t>
            </a:r>
            <a:r>
              <a:rPr lang="en-US" sz="4400" u="sng"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 at six months</a:t>
            </a:r>
            <a:r>
              <a:rPr lang="en-US" sz="4400" dirty="0" smtClean="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4400"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152400" y="152400"/>
            <a:ext cx="5867401" cy="2677656"/>
          </a:xfrm>
          <a:prstGeom prst="rect">
            <a:avLst/>
          </a:prstGeom>
          <a:noFill/>
        </p:spPr>
        <p:txBody>
          <a:bodyPr wrap="square" rtlCol="0">
            <a:spAutoFit/>
          </a:bodyPr>
          <a:lstStyle/>
          <a:p>
            <a:pPr algn="ctr"/>
            <a:r>
              <a:rPr lang="en-US" sz="6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Martin Seligman</a:t>
            </a:r>
          </a:p>
          <a:p>
            <a:pPr algn="ctr"/>
            <a:endParaRPr lang="en-US" sz="1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(University of Pennsylvania Psychologist and President of the APA in 1998)</a:t>
            </a:r>
            <a:endParaRPr lang="en-US" sz="24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Martin Seligman</a:t>
            </a: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“Positive </a:t>
            </a: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Psychology Progress</a:t>
            </a:r>
            <a:r>
              <a:rPr lang="en-US" sz="2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i="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American Psychologist</a:t>
            </a: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60 (5), </a:t>
            </a:r>
            <a:r>
              <a:rPr lang="en-US" sz="2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2005, 410-421</a:t>
            </a: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a:t>
            </a:r>
          </a:p>
        </p:txBody>
      </p:sp>
      <p:pic>
        <p:nvPicPr>
          <p:cNvPr id="6" name="Picture 2" descr="Image result for American Psychologis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74" r="5405"/>
          <a:stretch/>
        </p:blipFill>
        <p:spPr bwMode="auto">
          <a:xfrm>
            <a:off x="6324600" y="0"/>
            <a:ext cx="28194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happierhuman.wpengine.netdna-cdn.com/wp-content/uploads/2012/06/Three-Good-Things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52400"/>
            <a:ext cx="6553200" cy="58745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87788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smtClean="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t>
            </a:r>
            <a:r>
              <a:rPr lang="en-US" sz="4400" u="sng" dirty="0" smtClean="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Depressive </a:t>
            </a:r>
            <a:r>
              <a:rPr lang="en-US" sz="4400" u="sng"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symptoms declined by </a:t>
            </a:r>
            <a:r>
              <a:rPr lang="en-US" sz="4400" b="1" u="sng"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28%</a:t>
            </a:r>
            <a:r>
              <a:rPr lang="en-US" sz="4400" u="sng"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 after one week</a:t>
            </a:r>
            <a:r>
              <a:rPr lang="en-US" sz="4400"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 and continued to lower as it continued</a:t>
            </a:r>
            <a:r>
              <a:rPr lang="en-US" sz="4400" dirty="0" smtClean="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4400" dirty="0">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152400" y="152400"/>
            <a:ext cx="5867401" cy="2677656"/>
          </a:xfrm>
          <a:prstGeom prst="rect">
            <a:avLst/>
          </a:prstGeom>
          <a:noFill/>
        </p:spPr>
        <p:txBody>
          <a:bodyPr wrap="square" rtlCol="0">
            <a:spAutoFit/>
          </a:bodyPr>
          <a:lstStyle/>
          <a:p>
            <a:pPr algn="ctr"/>
            <a:r>
              <a:rPr lang="en-US" sz="6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Martin Seligman</a:t>
            </a:r>
          </a:p>
          <a:p>
            <a:pPr algn="ctr"/>
            <a:endParaRPr lang="en-US" sz="1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(University of Pennsylvania Psychologist and President of the APA in 1998)</a:t>
            </a:r>
            <a:endParaRPr lang="en-US" sz="24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Martin Seligman</a:t>
            </a: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“Positive </a:t>
            </a: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Psychology Progress</a:t>
            </a:r>
            <a:r>
              <a:rPr lang="en-US" sz="2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i="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American Psychologist</a:t>
            </a: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60 (5), </a:t>
            </a:r>
            <a:r>
              <a:rPr lang="en-US" sz="2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2005, 410-421</a:t>
            </a: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a:t>
            </a:r>
          </a:p>
        </p:txBody>
      </p:sp>
      <p:pic>
        <p:nvPicPr>
          <p:cNvPr id="7" name="Picture 2" descr="Image result for American Psychologis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74" r="5405"/>
          <a:stretch/>
        </p:blipFill>
        <p:spPr bwMode="auto">
          <a:xfrm>
            <a:off x="6324600" y="0"/>
            <a:ext cx="28194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290346"/>
      </p:ext>
    </p:extLst>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[Study </a:t>
            </a: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#1</a:t>
            </a:r>
            <a:r>
              <a:rPr lang="en-US"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On </a:t>
            </a: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 weekly regimen, three different groups recorded either (1) “blessings,” (2) “hassles,” or (3) “events</a:t>
            </a:r>
            <a:r>
              <a:rPr lang="en-US"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152400" y="152400"/>
            <a:ext cx="5867401" cy="2616101"/>
          </a:xfrm>
          <a:prstGeom prst="rect">
            <a:avLst/>
          </a:prstGeom>
          <a:noFill/>
        </p:spPr>
        <p:txBody>
          <a:bodyPr wrap="square" rtlCol="0">
            <a:spAutoFit/>
          </a:bodyPr>
          <a:lstStyle/>
          <a:p>
            <a:pPr algn="ctr"/>
            <a:r>
              <a:rPr lang="en-US" sz="60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Robert Emmons</a:t>
            </a:r>
          </a:p>
          <a:p>
            <a:pPr algn="ctr"/>
            <a:endParaRPr lang="en-US" sz="10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(Psychologist </a:t>
            </a:r>
            <a:r>
              <a:rPr lang="en-US" sz="2400"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at University of California)</a:t>
            </a:r>
            <a:endParaRPr lang="en-US" sz="24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Robert Emmons, </a:t>
            </a:r>
            <a:r>
              <a:rPr lang="en-US" sz="2000" i="1"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Thanks! How the New Science of Gratitude Can Make You Happier </a:t>
            </a:r>
            <a:r>
              <a:rPr lang="en-US" sz="2000"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(New York: Houghton Mifflin Co., 2007</a:t>
            </a:r>
            <a:r>
              <a:rPr lang="en-US" sz="20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2000"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146" name="Picture 2" descr="Image result for Thanks! How the New Science of Gratitude Can Make You Happie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6324600" y="0"/>
            <a:ext cx="2826067"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33972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[The </a:t>
            </a: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blessings group] were a </a:t>
            </a:r>
            <a:r>
              <a:rPr lang="en-US" sz="4400" u="sng"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full </a:t>
            </a:r>
            <a:r>
              <a:rPr lang="en-US" sz="4400" b="1" u="sng"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25 percent </a:t>
            </a:r>
            <a:r>
              <a:rPr lang="en-US" sz="4400" u="sng"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happier</a:t>
            </a:r>
            <a:r>
              <a:rPr lang="en-US" sz="4400" i="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than the other participants.</a:t>
            </a:r>
          </a:p>
        </p:txBody>
      </p:sp>
      <p:sp>
        <p:nvSpPr>
          <p:cNvPr id="5" name="TextBox 4"/>
          <p:cNvSpPr txBox="1"/>
          <p:nvPr/>
        </p:nvSpPr>
        <p:spPr>
          <a:xfrm>
            <a:off x="152400" y="152400"/>
            <a:ext cx="5867401" cy="2616101"/>
          </a:xfrm>
          <a:prstGeom prst="rect">
            <a:avLst/>
          </a:prstGeom>
          <a:noFill/>
        </p:spPr>
        <p:txBody>
          <a:bodyPr wrap="square" rtlCol="0">
            <a:spAutoFit/>
          </a:bodyPr>
          <a:lstStyle/>
          <a:p>
            <a:pPr algn="ctr"/>
            <a:r>
              <a:rPr lang="en-US" sz="60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Robert Emmons</a:t>
            </a:r>
          </a:p>
          <a:p>
            <a:pPr algn="ctr"/>
            <a:endParaRPr lang="en-US" sz="10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(Psychologist </a:t>
            </a:r>
            <a:r>
              <a:rPr lang="en-US" sz="2400"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at University of California)</a:t>
            </a:r>
            <a:endParaRPr lang="en-US" sz="24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Robert Emmons, </a:t>
            </a:r>
            <a:r>
              <a:rPr lang="en-US" sz="2000" i="1"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Thanks! How the New Science of Gratitude Can Make You Happier </a:t>
            </a:r>
            <a:r>
              <a:rPr lang="en-US" sz="2000"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(New York: Houghton Mifflin Co., 2007), </a:t>
            </a:r>
            <a:r>
              <a:rPr lang="en-US" sz="20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30.</a:t>
            </a:r>
            <a:endParaRPr lang="en-US" sz="2000"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146" name="Picture 2" descr="Image result for Thanks! How the New Science of Gratitude Can Make You Happie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6324600" y="0"/>
            <a:ext cx="2826067"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774557"/>
      </p:ext>
    </p:extLst>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[In another study] “Significant </a:t>
            </a: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others rated participants in the gratitude group as actually more helpful compared to those in the other </a:t>
            </a:r>
            <a:r>
              <a:rPr lang="en-US"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groups.”</a:t>
            </a:r>
            <a:endPar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152400" y="152400"/>
            <a:ext cx="5867401" cy="2616101"/>
          </a:xfrm>
          <a:prstGeom prst="rect">
            <a:avLst/>
          </a:prstGeom>
          <a:noFill/>
        </p:spPr>
        <p:txBody>
          <a:bodyPr wrap="square" rtlCol="0">
            <a:spAutoFit/>
          </a:bodyPr>
          <a:lstStyle/>
          <a:p>
            <a:pPr algn="ctr"/>
            <a:r>
              <a:rPr lang="en-US" sz="60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Robert Emmons</a:t>
            </a:r>
          </a:p>
          <a:p>
            <a:pPr algn="ctr"/>
            <a:endParaRPr lang="en-US" sz="10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(Psychologist </a:t>
            </a:r>
            <a:r>
              <a:rPr lang="en-US" sz="2400"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at University of California)</a:t>
            </a:r>
            <a:endParaRPr lang="en-US" sz="24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Robert Emmons, </a:t>
            </a:r>
            <a:r>
              <a:rPr lang="en-US" sz="2000" i="1"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Thanks! How the New Science of Gratitude Can Make You Happier </a:t>
            </a:r>
            <a:r>
              <a:rPr lang="en-US" sz="2000"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(New York: Houghton Mifflin Co., 2007), </a:t>
            </a:r>
            <a:r>
              <a:rPr lang="en-US" sz="20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31-32.</a:t>
            </a:r>
            <a:endParaRPr lang="en-US" sz="2000"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146" name="Picture 2" descr="Image result for Thanks! How the New Science of Gratitude Can Make You Happie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6324600" y="0"/>
            <a:ext cx="2826067"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254717"/>
      </p:ext>
    </p:extLst>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(These friends </a:t>
            </a: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were not aware of which experimental condition the participants were in</a:t>
            </a:r>
            <a:r>
              <a:rPr lang="en-US"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152400" y="152400"/>
            <a:ext cx="5867401" cy="2616101"/>
          </a:xfrm>
          <a:prstGeom prst="rect">
            <a:avLst/>
          </a:prstGeom>
          <a:noFill/>
        </p:spPr>
        <p:txBody>
          <a:bodyPr wrap="square" rtlCol="0">
            <a:spAutoFit/>
          </a:bodyPr>
          <a:lstStyle/>
          <a:p>
            <a:pPr algn="ctr"/>
            <a:r>
              <a:rPr lang="en-US" sz="60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Robert Emmons</a:t>
            </a:r>
          </a:p>
          <a:p>
            <a:pPr algn="ctr"/>
            <a:endParaRPr lang="en-US" sz="10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(Psychologist </a:t>
            </a:r>
            <a:r>
              <a:rPr lang="en-US" sz="2400"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at University of California)</a:t>
            </a:r>
            <a:endParaRPr lang="en-US" sz="24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Robert Emmons, </a:t>
            </a:r>
            <a:r>
              <a:rPr lang="en-US" sz="2000" i="1"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Thanks! How the New Science of Gratitude Can Make You Happier </a:t>
            </a:r>
            <a:r>
              <a:rPr lang="en-US" sz="2000"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(New York: Houghton Mifflin Co., 2007), </a:t>
            </a:r>
            <a:r>
              <a:rPr lang="en-US" sz="20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31-32.</a:t>
            </a:r>
            <a:endParaRPr lang="en-US" sz="2000"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146" name="Picture 2" descr="Image result for Thanks! How the New Science of Gratitude Can Make You Happie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6324600" y="0"/>
            <a:ext cx="2826067"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876717"/>
      </p:ext>
    </p:extLst>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6200" y="1143000"/>
            <a:ext cx="5638800" cy="830997"/>
          </a:xfrm>
          <a:prstGeom prst="rect">
            <a:avLst/>
          </a:prstGeom>
          <a:noFill/>
        </p:spPr>
        <p:txBody>
          <a:bodyPr wrap="square" rtlCol="0">
            <a:spAutoFit/>
          </a:bodyPr>
          <a:lstStyle/>
          <a:p>
            <a:pPr marL="685800" indent="-685800">
              <a:buFont typeface="Wingdings" panose="05000000000000000000" pitchFamily="2" charset="2"/>
              <a:buChar char="Ø"/>
            </a:pPr>
            <a:r>
              <a:rPr lang="en-US" sz="4800" b="1" dirty="0" smtClean="0">
                <a:solidFill>
                  <a:schemeClr val="accent1">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Aristotle</a:t>
            </a:r>
          </a:p>
        </p:txBody>
      </p:sp>
      <p:sp>
        <p:nvSpPr>
          <p:cNvPr id="3" name="Rounded Rectangle 2"/>
          <p:cNvSpPr/>
          <p:nvPr/>
        </p:nvSpPr>
        <p:spPr>
          <a:xfrm>
            <a:off x="152400" y="1981200"/>
            <a:ext cx="8839200" cy="4267200"/>
          </a:xfrm>
          <a:prstGeom prst="round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a:t>
            </a:r>
            <a:r>
              <a:rPr lang="en-US" sz="4000" b="1" i="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megalopsycholos</a:t>
            </a:r>
            <a:r>
              <a:rPr lang="en-US" sz="40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(or “great-souled” man) is “the sort of person who does good, </a:t>
            </a:r>
            <a:r>
              <a:rPr lang="en-US" sz="4000" b="1" u="sng"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but is ashamed when he receives it</a:t>
            </a:r>
            <a:r>
              <a:rPr lang="en-US" sz="40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for doing good is proper to the superior person, </a:t>
            </a:r>
            <a:r>
              <a:rPr lang="en-US" sz="4000" b="1" u="sng"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receiving it to the inferior</a:t>
            </a:r>
            <a:r>
              <a:rPr lang="en-US" sz="4000"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914400"/>
            <a:r>
              <a:rPr lang="en-US" sz="2400" b="1" dirty="0" smtClean="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Aristotle</a:t>
            </a:r>
            <a:r>
              <a:rPr lang="en-US" sz="24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Nicomachean Ethics </a:t>
            </a:r>
            <a:r>
              <a:rPr lang="en-US" sz="24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(1124b1110–1114).</a:t>
            </a:r>
            <a:endParaRPr lang="en-US" sz="2400" b="1" dirty="0" smtClean="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123096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[Dr. Alex Wood was originally </a:t>
            </a: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 skeptic of gratitude research, thinking it was simply New Age pseudoscience</a:t>
            </a:r>
            <a:r>
              <a:rPr lang="en-US"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152400" y="152400"/>
            <a:ext cx="5867401" cy="2985433"/>
          </a:xfrm>
          <a:prstGeom prst="rect">
            <a:avLst/>
          </a:prstGeom>
          <a:noFill/>
        </p:spPr>
        <p:txBody>
          <a:bodyPr wrap="square" rtlCol="0">
            <a:spAutoFit/>
          </a:bodyPr>
          <a:lstStyle/>
          <a:p>
            <a:pPr algn="ctr"/>
            <a:r>
              <a:rPr lang="en-US" sz="6000" dirty="0" smtClean="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Alex Wood</a:t>
            </a:r>
          </a:p>
          <a:p>
            <a:pPr algn="ctr"/>
            <a:endParaRPr lang="en-US" sz="1000" dirty="0" smtClean="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(Professor of Behavioral Science at the University of </a:t>
            </a:r>
            <a:r>
              <a:rPr lang="en-US" sz="2400" dirty="0" err="1">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Stirling</a:t>
            </a:r>
            <a:r>
              <a:rPr lang="en-US" sz="2400"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2400" dirty="0" smtClean="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Alex M. Wood (et al.), “Gratitude and well-being: A review and theoretical integration” </a:t>
            </a:r>
            <a:r>
              <a:rPr lang="en-US" sz="2000" i="1"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Clinical Psychology Review</a:t>
            </a:r>
            <a:r>
              <a:rPr lang="en-US" sz="2000"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 (2010</a:t>
            </a:r>
            <a:r>
              <a:rPr lang="en-US" sz="2000" dirty="0" smtClean="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2000"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7170" name="Picture 2" descr="Image result for Clinical Psychology 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0"/>
            <a:ext cx="28575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73664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12 studies have supported the link between gratitude and subjective well-being</a:t>
            </a:r>
            <a:r>
              <a:rPr lang="en-US"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152400" y="152400"/>
            <a:ext cx="5867401" cy="2985433"/>
          </a:xfrm>
          <a:prstGeom prst="rect">
            <a:avLst/>
          </a:prstGeom>
          <a:noFill/>
        </p:spPr>
        <p:txBody>
          <a:bodyPr wrap="square" rtlCol="0">
            <a:spAutoFit/>
          </a:bodyPr>
          <a:lstStyle/>
          <a:p>
            <a:pPr algn="ctr"/>
            <a:r>
              <a:rPr lang="en-US" sz="6000" dirty="0" smtClean="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Alex Wood</a:t>
            </a:r>
          </a:p>
          <a:p>
            <a:pPr algn="ctr"/>
            <a:endParaRPr lang="en-US" sz="1000" dirty="0" smtClean="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(Professor of Behavioral Science at the University of </a:t>
            </a:r>
            <a:r>
              <a:rPr lang="en-US" sz="2400" dirty="0" err="1">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Stirling</a:t>
            </a:r>
            <a:r>
              <a:rPr lang="en-US" sz="2400"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2400" dirty="0" smtClean="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Alex M. Wood (et al.), “Gratitude and well-being: A review and theoretical integration” </a:t>
            </a:r>
            <a:r>
              <a:rPr lang="en-US" sz="2000" i="1"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Clinical Psychology Review</a:t>
            </a:r>
            <a:r>
              <a:rPr lang="en-US" sz="2000"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 (2010</a:t>
            </a:r>
            <a:r>
              <a:rPr lang="en-US" sz="2000" dirty="0" smtClean="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 6.</a:t>
            </a:r>
            <a:endParaRPr lang="en-US" sz="2000"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7170" name="Picture 2" descr="Image result for Clinical Psychology 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0"/>
            <a:ext cx="28575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267239"/>
      </p:ext>
    </p:extLst>
  </p:cSld>
  <p:clrMapOvr>
    <a:masterClrMapping/>
  </p:clrMapOvr>
  <p:transition>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0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Thankfulness predicted signiﬁcantly lower risk of major depression, generalized anxiety disorder, phobia, nicotine dependence, alcohol dependence, and drug ‘abuse’ or dependence. </a:t>
            </a:r>
          </a:p>
        </p:txBody>
      </p:sp>
      <p:sp>
        <p:nvSpPr>
          <p:cNvPr id="5" name="TextBox 4"/>
          <p:cNvSpPr txBox="1"/>
          <p:nvPr/>
        </p:nvSpPr>
        <p:spPr>
          <a:xfrm>
            <a:off x="152400" y="152400"/>
            <a:ext cx="5867401" cy="2985433"/>
          </a:xfrm>
          <a:prstGeom prst="rect">
            <a:avLst/>
          </a:prstGeom>
          <a:noFill/>
        </p:spPr>
        <p:txBody>
          <a:bodyPr wrap="square" rtlCol="0">
            <a:spAutoFit/>
          </a:bodyPr>
          <a:lstStyle/>
          <a:p>
            <a:pPr algn="ctr"/>
            <a:r>
              <a:rPr lang="en-US" sz="6000" dirty="0" smtClean="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Alex Wood</a:t>
            </a:r>
          </a:p>
          <a:p>
            <a:pPr algn="ctr"/>
            <a:endParaRPr lang="en-US" sz="1000" dirty="0" smtClean="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(Professor of Behavioral Science at the University of </a:t>
            </a:r>
            <a:r>
              <a:rPr lang="en-US" sz="2400" dirty="0" err="1">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Stirling</a:t>
            </a:r>
            <a:r>
              <a:rPr lang="en-US" sz="2400"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2400" dirty="0" smtClean="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Alex M. Wood (et al.), “Gratitude and well-being: A review and theoretical integration” </a:t>
            </a:r>
            <a:r>
              <a:rPr lang="en-US" sz="2000" i="1"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Clinical Psychology Review</a:t>
            </a:r>
            <a:r>
              <a:rPr lang="en-US" sz="2000"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 (2010</a:t>
            </a:r>
            <a:r>
              <a:rPr lang="en-US" sz="2000" dirty="0" smtClean="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 4-5.</a:t>
            </a:r>
            <a:endParaRPr lang="en-US" sz="2000"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7170" name="Picture 2" descr="Image result for Clinical Psychology 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0"/>
            <a:ext cx="28575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853873"/>
      </p:ext>
    </p:extLst>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Additionally, thankfulness was related to a much lower risk of bulimia </a:t>
            </a:r>
            <a:r>
              <a:rPr lang="en-US"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nervosa…</a:t>
            </a:r>
          </a:p>
          <a:p>
            <a:pPr algn="ctr"/>
            <a:r>
              <a:rPr lang="en-US"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Increase[d] </a:t>
            </a: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gratitude may have beneﬁts for people with PTSD</a:t>
            </a:r>
            <a:r>
              <a:rPr lang="en-US"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152400" y="152400"/>
            <a:ext cx="5867401" cy="2985433"/>
          </a:xfrm>
          <a:prstGeom prst="rect">
            <a:avLst/>
          </a:prstGeom>
          <a:noFill/>
        </p:spPr>
        <p:txBody>
          <a:bodyPr wrap="square" rtlCol="0">
            <a:spAutoFit/>
          </a:bodyPr>
          <a:lstStyle/>
          <a:p>
            <a:pPr algn="ctr"/>
            <a:r>
              <a:rPr lang="en-US" sz="6000" dirty="0" smtClean="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Alex Wood</a:t>
            </a:r>
          </a:p>
          <a:p>
            <a:pPr algn="ctr"/>
            <a:endParaRPr lang="en-US" sz="1000" dirty="0" smtClean="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(Professor of Behavioral Science at the University of </a:t>
            </a:r>
            <a:r>
              <a:rPr lang="en-US" sz="2400" dirty="0" err="1">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Stirling</a:t>
            </a:r>
            <a:r>
              <a:rPr lang="en-US" sz="2400"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2400" dirty="0" smtClean="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Alex M. Wood (et al.), “Gratitude and well-being: A review and theoretical integration” </a:t>
            </a:r>
            <a:r>
              <a:rPr lang="en-US" sz="2000" i="1"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Clinical Psychology Review</a:t>
            </a:r>
            <a:r>
              <a:rPr lang="en-US" sz="2000"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 (2010</a:t>
            </a:r>
            <a:r>
              <a:rPr lang="en-US" sz="2000" dirty="0" smtClean="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 4-5.</a:t>
            </a:r>
            <a:endParaRPr lang="en-US" sz="2000"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7170" name="Picture 2" descr="Image result for Clinical Psychology 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0"/>
            <a:ext cx="28575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23227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wipe(left)">
                                      <p:cBhvr>
                                        <p:cTn id="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smtClean="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[He </a:t>
            </a:r>
            <a:r>
              <a:rPr lang="en-US" sz="44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gave the patients nine different positive psychological </a:t>
            </a:r>
            <a:r>
              <a:rPr lang="en-US" sz="4400" dirty="0" smtClean="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exercises.</a:t>
            </a:r>
          </a:p>
          <a:p>
            <a:pPr algn="ctr"/>
            <a:r>
              <a:rPr lang="en-US" sz="4400" dirty="0" smtClean="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The </a:t>
            </a:r>
            <a:r>
              <a:rPr lang="en-US" sz="44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two best exercises were writing a </a:t>
            </a:r>
            <a:r>
              <a:rPr lang="en-US" sz="4400" b="1"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“gratitude letter”</a:t>
            </a:r>
            <a:r>
              <a:rPr lang="en-US" sz="44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 and </a:t>
            </a:r>
            <a:r>
              <a:rPr lang="en-US" sz="4400" b="1"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“counting [their] blessings.”</a:t>
            </a:r>
          </a:p>
        </p:txBody>
      </p:sp>
      <p:sp>
        <p:nvSpPr>
          <p:cNvPr id="5" name="TextBox 4"/>
          <p:cNvSpPr txBox="1"/>
          <p:nvPr/>
        </p:nvSpPr>
        <p:spPr>
          <a:xfrm>
            <a:off x="152400" y="152400"/>
            <a:ext cx="5867401" cy="2985433"/>
          </a:xfrm>
          <a:prstGeom prst="rect">
            <a:avLst/>
          </a:prstGeom>
          <a:noFill/>
        </p:spPr>
        <p:txBody>
          <a:bodyPr wrap="square" rtlCol="0">
            <a:spAutoFit/>
          </a:bodyPr>
          <a:lstStyle/>
          <a:p>
            <a:pPr algn="ctr"/>
            <a:r>
              <a:rPr lang="en-US" sz="6000" dirty="0" smtClean="0">
                <a:solidFill>
                  <a:schemeClr val="bg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Jeff Huffman</a:t>
            </a:r>
          </a:p>
          <a:p>
            <a:pPr algn="ctr"/>
            <a:endParaRPr lang="en-US" sz="1000" dirty="0" smtClean="0">
              <a:solidFill>
                <a:schemeClr val="bg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a:solidFill>
                  <a:schemeClr val="bg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(Associate Professor of Psychiatry at Harvard Medical School)</a:t>
            </a:r>
            <a:endParaRPr lang="en-US" sz="2400" dirty="0" smtClean="0">
              <a:solidFill>
                <a:schemeClr val="bg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bg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bg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Jeff C. Huffman (et al.), “Feasibility and utility of positive psychology exercises for suicidal inpatients,” </a:t>
            </a:r>
            <a:r>
              <a:rPr lang="en-US" sz="2000" i="1" dirty="0">
                <a:solidFill>
                  <a:schemeClr val="bg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General Hospital Psychiatry</a:t>
            </a:r>
            <a:r>
              <a:rPr lang="en-US" sz="2000" dirty="0">
                <a:solidFill>
                  <a:schemeClr val="bg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36 (2014) 88–94.</a:t>
            </a:r>
          </a:p>
        </p:txBody>
      </p:sp>
      <p:pic>
        <p:nvPicPr>
          <p:cNvPr id="27650" name="Picture 2" descr="Image result for General Hospital Psychiat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0"/>
            <a:ext cx="28194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13333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2400" y="152400"/>
            <a:ext cx="4648200" cy="3970318"/>
          </a:xfrm>
          <a:prstGeom prst="rect">
            <a:avLst/>
          </a:prstGeom>
          <a:noFill/>
          <a:effectLst>
            <a:softEdge rad="127000"/>
          </a:effectLst>
        </p:spPr>
        <p:txBody>
          <a:bodyPr wrap="square" rtlCol="0">
            <a:spAutoFit/>
          </a:bodyPr>
          <a:lstStyle/>
          <a:p>
            <a:r>
              <a:rPr lang="en-US" sz="6000" b="1" dirty="0" smtClean="0">
                <a:solidFill>
                  <a:srgbClr val="4F81BD">
                    <a:lumMod val="50000"/>
                  </a:srgbClr>
                </a:solidFill>
                <a:effectLst>
                  <a:outerShdw blurRad="38100" dist="38100" dir="2700000" algn="tl">
                    <a:srgbClr val="000000">
                      <a:alpha val="43137"/>
                    </a:srgbClr>
                  </a:outerShdw>
                </a:effectLst>
                <a:latin typeface="Times New Roman" pitchFamily="18" charset="0"/>
                <a:cs typeface="Times New Roman" pitchFamily="18" charset="0"/>
              </a:rPr>
              <a:t>Effects on:</a:t>
            </a:r>
          </a:p>
          <a:p>
            <a:r>
              <a:rPr lang="en-US" sz="4800" b="1" dirty="0" smtClean="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1. Emotional health</a:t>
            </a:r>
          </a:p>
          <a:p>
            <a:r>
              <a:rPr lang="en-US" sz="4800" b="1" dirty="0" smtClean="0">
                <a:solidFill>
                  <a:srgbClr val="4F81BD">
                    <a:lumMod val="75000"/>
                  </a:srgbClr>
                </a:solidFill>
                <a:effectLst>
                  <a:outerShdw blurRad="38100" dist="38100" dir="2700000" algn="tl">
                    <a:srgbClr val="000000">
                      <a:alpha val="43137"/>
                    </a:srgbClr>
                  </a:outerShdw>
                </a:effectLst>
                <a:latin typeface="Times New Roman" pitchFamily="18" charset="0"/>
                <a:cs typeface="Times New Roman" pitchFamily="18" charset="0"/>
              </a:rPr>
              <a:t>2. Physical health</a:t>
            </a:r>
          </a:p>
        </p:txBody>
      </p:sp>
    </p:spTree>
    <p:extLst>
      <p:ext uri="{BB962C8B-B14F-4D97-AF65-F5344CB8AC3E}">
        <p14:creationId xmlns:p14="http://schemas.microsoft.com/office/powerpoint/2010/main" val="396927949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left)">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 biological level, we find that people who are higher in gratitude have lower resting blood pressure.</a:t>
            </a:r>
          </a:p>
        </p:txBody>
      </p:sp>
      <p:sp>
        <p:nvSpPr>
          <p:cNvPr id="5" name="TextBox 4"/>
          <p:cNvSpPr txBox="1"/>
          <p:nvPr/>
        </p:nvSpPr>
        <p:spPr>
          <a:xfrm>
            <a:off x="152400" y="152400"/>
            <a:ext cx="5867401" cy="3293209"/>
          </a:xfrm>
          <a:prstGeom prst="rect">
            <a:avLst/>
          </a:prstGeom>
          <a:noFill/>
        </p:spPr>
        <p:txBody>
          <a:bodyPr wrap="square" rtlCol="0">
            <a:spAutoFit/>
          </a:bodyPr>
          <a:lstStyle/>
          <a:p>
            <a:pPr algn="ctr"/>
            <a:r>
              <a:rPr lang="en-US" sz="6000" dirty="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Wendy </a:t>
            </a:r>
            <a:r>
              <a:rPr lang="en-US" sz="6000" dirty="0" smtClean="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Mendes</a:t>
            </a:r>
          </a:p>
          <a:p>
            <a:pPr algn="ctr"/>
            <a:endParaRPr lang="en-US" sz="1000" dirty="0" smtClean="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(University of California, social and biological psychologist)</a:t>
            </a:r>
            <a:endParaRPr lang="en-US" sz="2400" dirty="0" smtClean="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Lecture given for the John Templeton Foundation’s “Greater Good Science Center” (2014), Wendy Mendes, “Effects of Measured and Manipulated Gratitude on Biomarkers of Health and Aging</a:t>
            </a:r>
            <a:r>
              <a:rPr lang="en-US" sz="2000" dirty="0" smtClean="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2000" dirty="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3314" name="Picture 2" descr="Image result for wendy berry mende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14282" y="0"/>
            <a:ext cx="2829718"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37404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When we expose them to a stressor, they also respond with lower blood pressure responses… </a:t>
            </a:r>
          </a:p>
        </p:txBody>
      </p:sp>
      <p:sp>
        <p:nvSpPr>
          <p:cNvPr id="5" name="TextBox 4"/>
          <p:cNvSpPr txBox="1"/>
          <p:nvPr/>
        </p:nvSpPr>
        <p:spPr>
          <a:xfrm>
            <a:off x="152400" y="152400"/>
            <a:ext cx="5867401" cy="3293209"/>
          </a:xfrm>
          <a:prstGeom prst="rect">
            <a:avLst/>
          </a:prstGeom>
          <a:noFill/>
        </p:spPr>
        <p:txBody>
          <a:bodyPr wrap="square" rtlCol="0">
            <a:spAutoFit/>
          </a:bodyPr>
          <a:lstStyle/>
          <a:p>
            <a:pPr algn="ctr"/>
            <a:r>
              <a:rPr lang="en-US" sz="6000" dirty="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Wendy </a:t>
            </a:r>
            <a:r>
              <a:rPr lang="en-US" sz="6000" dirty="0" smtClean="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Mendes</a:t>
            </a:r>
          </a:p>
          <a:p>
            <a:pPr algn="ctr"/>
            <a:endParaRPr lang="en-US" sz="1000" dirty="0" smtClean="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(University of California, social and biological psychologist)</a:t>
            </a:r>
            <a:endParaRPr lang="en-US" sz="2400" dirty="0" smtClean="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Lecture given for the John Templeton Foundation’s “Greater Good Science Center” (2014), Wendy Mendes, “Effects of Measured and Manipulated Gratitude on Biomarkers of Health and Aging</a:t>
            </a:r>
            <a:r>
              <a:rPr lang="en-US" sz="2000" dirty="0" smtClean="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2000" dirty="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3314" name="Picture 2" descr="Image result for wendy berry mende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14282" y="0"/>
            <a:ext cx="2829718"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263083"/>
      </p:ext>
    </p:extLst>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Higher levels of gratitude are related to higher good cholesterol and lower bad cholesterol.</a:t>
            </a:r>
          </a:p>
        </p:txBody>
      </p:sp>
      <p:sp>
        <p:nvSpPr>
          <p:cNvPr id="5" name="TextBox 4"/>
          <p:cNvSpPr txBox="1"/>
          <p:nvPr/>
        </p:nvSpPr>
        <p:spPr>
          <a:xfrm>
            <a:off x="152400" y="152400"/>
            <a:ext cx="5867401" cy="3293209"/>
          </a:xfrm>
          <a:prstGeom prst="rect">
            <a:avLst/>
          </a:prstGeom>
          <a:noFill/>
        </p:spPr>
        <p:txBody>
          <a:bodyPr wrap="square" rtlCol="0">
            <a:spAutoFit/>
          </a:bodyPr>
          <a:lstStyle/>
          <a:p>
            <a:pPr algn="ctr"/>
            <a:r>
              <a:rPr lang="en-US" sz="6000" dirty="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Wendy </a:t>
            </a:r>
            <a:r>
              <a:rPr lang="en-US" sz="6000" dirty="0" smtClean="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Mendes</a:t>
            </a:r>
          </a:p>
          <a:p>
            <a:pPr algn="ctr"/>
            <a:endParaRPr lang="en-US" sz="1000" dirty="0" smtClean="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(University of California, social and biological psychologist)</a:t>
            </a:r>
            <a:endParaRPr lang="en-US" sz="2400" dirty="0" smtClean="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Lecture given for the John Templeton Foundation’s “Greater Good Science Center” (2014), Wendy Mendes, “Effects of Measured and Manipulated Gratitude on Biomarkers of Health and Aging</a:t>
            </a:r>
            <a:r>
              <a:rPr lang="en-US" sz="2000" dirty="0" smtClean="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2000" dirty="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3314" name="Picture 2" descr="Image result for wendy berry mende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14282" y="0"/>
            <a:ext cx="2829718" cy="35052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381000" y="461010"/>
            <a:ext cx="8382000" cy="3348990"/>
          </a:xfrm>
          <a:prstGeom prst="round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smtClean="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Again, NOT New Age mind power, but likely related to the physiological effects of stress.</a:t>
            </a:r>
          </a:p>
          <a:p>
            <a:pPr marL="457200"/>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Alex M. Wood (et al.), “Gratitude and well-being: A review and theoretical integration” Clinical Psychology Review (2010), 7.</a:t>
            </a:r>
            <a:endParaRPr lang="en-US" sz="2400" b="1" dirty="0" smtClean="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401674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People </a:t>
            </a: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who scored high on optimism had a </a:t>
            </a:r>
            <a:r>
              <a:rPr lang="en-US" sz="4400" u="sng"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50 percent lower risk of premature death</a:t>
            </a: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than those who scored as being more pessimistic.</a:t>
            </a:r>
          </a:p>
        </p:txBody>
      </p:sp>
      <p:sp>
        <p:nvSpPr>
          <p:cNvPr id="5" name="TextBox 4"/>
          <p:cNvSpPr txBox="1"/>
          <p:nvPr/>
        </p:nvSpPr>
        <p:spPr>
          <a:xfrm>
            <a:off x="152400" y="152400"/>
            <a:ext cx="5867401" cy="2616101"/>
          </a:xfrm>
          <a:prstGeom prst="rect">
            <a:avLst/>
          </a:prstGeom>
          <a:noFill/>
        </p:spPr>
        <p:txBody>
          <a:bodyPr wrap="square" rtlCol="0">
            <a:spAutoFit/>
          </a:bodyPr>
          <a:lstStyle/>
          <a:p>
            <a:pPr algn="ctr"/>
            <a:r>
              <a:rPr lang="en-US" sz="60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Robert Emmons</a:t>
            </a:r>
          </a:p>
          <a:p>
            <a:pPr algn="ctr"/>
            <a:endParaRPr lang="en-US" sz="10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(Psychologist </a:t>
            </a:r>
            <a:r>
              <a:rPr lang="en-US" sz="2400"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at University of California)</a:t>
            </a:r>
            <a:endParaRPr lang="en-US" sz="24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Robert Emmons, </a:t>
            </a:r>
            <a:r>
              <a:rPr lang="en-US" sz="2000" i="1"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Thanks! How the New Science of Gratitude Can Make You Happier </a:t>
            </a:r>
            <a:r>
              <a:rPr lang="en-US" sz="2000"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(New York: Houghton Mifflin Co., 2007), </a:t>
            </a:r>
            <a:r>
              <a:rPr lang="en-US" sz="2000" dirty="0" smtClean="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67.</a:t>
            </a:r>
            <a:endParaRPr lang="en-US" sz="2000" dirty="0">
              <a:solidFill>
                <a:schemeClr val="accent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146" name="Picture 2" descr="Image result for Thanks! How the New Science of Gratitude Can Make You Happie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6324600" y="0"/>
            <a:ext cx="2826067"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43907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6200" y="1143000"/>
            <a:ext cx="5638800" cy="1569660"/>
          </a:xfrm>
          <a:prstGeom prst="rect">
            <a:avLst/>
          </a:prstGeom>
          <a:noFill/>
        </p:spPr>
        <p:txBody>
          <a:bodyPr wrap="square" rtlCol="0">
            <a:spAutoFit/>
          </a:bodyPr>
          <a:lstStyle/>
          <a:p>
            <a:pPr marL="685800" indent="-685800">
              <a:buFont typeface="Wingdings" panose="05000000000000000000" pitchFamily="2" charset="2"/>
              <a:buChar char="Ø"/>
            </a:pPr>
            <a:r>
              <a:rPr lang="en-US" sz="4800" b="1" dirty="0" smtClean="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Aristotle</a:t>
            </a:r>
          </a:p>
          <a:p>
            <a:pPr marL="685800" indent="-685800">
              <a:buFont typeface="Wingdings" panose="05000000000000000000" pitchFamily="2" charset="2"/>
              <a:buChar char="Ø"/>
            </a:pPr>
            <a:r>
              <a:rPr lang="en-US" sz="4800" b="1" dirty="0" smtClean="0">
                <a:solidFill>
                  <a:srgbClr val="4F81BD">
                    <a:lumMod val="20000"/>
                    <a:lumOff val="80000"/>
                  </a:srgbClr>
                </a:solidFill>
                <a:effectLst>
                  <a:outerShdw blurRad="38100" dist="38100" dir="2700000" algn="tl">
                    <a:srgbClr val="000000">
                      <a:alpha val="43137"/>
                    </a:srgbClr>
                  </a:outerShdw>
                </a:effectLst>
                <a:latin typeface="Times New Roman" pitchFamily="18" charset="0"/>
                <a:cs typeface="Times New Roman" pitchFamily="18" charset="0"/>
              </a:rPr>
              <a:t>Joseph Stalin</a:t>
            </a:r>
          </a:p>
        </p:txBody>
      </p:sp>
      <p:sp>
        <p:nvSpPr>
          <p:cNvPr id="3" name="Rounded Rectangle 2"/>
          <p:cNvSpPr/>
          <p:nvPr/>
        </p:nvSpPr>
        <p:spPr>
          <a:xfrm>
            <a:off x="609600" y="2746950"/>
            <a:ext cx="7086600" cy="3048000"/>
          </a:xfrm>
          <a:prstGeom prst="round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“[Gratitude] is a sickness suffered by dogs.”</a:t>
            </a:r>
            <a:endParaRPr lang="en-US" sz="4800"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914400"/>
            <a:r>
              <a:rPr lang="en-US" sz="24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Nikolai Tolstoy, </a:t>
            </a:r>
            <a:r>
              <a:rPr lang="en-US" sz="2400" b="1" i="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Stalin’s Secret War </a:t>
            </a:r>
            <a:r>
              <a:rPr lang="en-US" sz="24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(1981). Cited in Susan </a:t>
            </a:r>
            <a:r>
              <a:rPr lang="en-US" sz="2400" b="1" dirty="0" err="1">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Ratcliffe</a:t>
            </a:r>
            <a:r>
              <a:rPr lang="en-US" sz="24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Oxford Treasury of Sayings and Quotations</a:t>
            </a:r>
            <a:r>
              <a:rPr lang="en-US" sz="24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(Oxford: Oxford University Press, 2011), 196.</a:t>
            </a:r>
            <a:endParaRPr lang="en-US" sz="2400" b="1" dirty="0" smtClean="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401766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2400" y="152400"/>
            <a:ext cx="4648200" cy="5447645"/>
          </a:xfrm>
          <a:prstGeom prst="rect">
            <a:avLst/>
          </a:prstGeom>
          <a:noFill/>
          <a:effectLst>
            <a:softEdge rad="127000"/>
          </a:effectLst>
        </p:spPr>
        <p:txBody>
          <a:bodyPr wrap="square" rtlCol="0">
            <a:spAutoFit/>
          </a:bodyPr>
          <a:lstStyle/>
          <a:p>
            <a:r>
              <a:rPr lang="en-US" sz="6000" b="1" dirty="0" smtClean="0">
                <a:solidFill>
                  <a:srgbClr val="4F81BD">
                    <a:lumMod val="50000"/>
                  </a:srgbClr>
                </a:solidFill>
                <a:effectLst>
                  <a:outerShdw blurRad="38100" dist="38100" dir="2700000" algn="tl">
                    <a:srgbClr val="000000">
                      <a:alpha val="43137"/>
                    </a:srgbClr>
                  </a:outerShdw>
                </a:effectLst>
                <a:latin typeface="Times New Roman" pitchFamily="18" charset="0"/>
                <a:cs typeface="Times New Roman" pitchFamily="18" charset="0"/>
              </a:rPr>
              <a:t>Effects on:</a:t>
            </a:r>
          </a:p>
          <a:p>
            <a:r>
              <a:rPr lang="en-US" sz="4800" b="1" dirty="0" smtClean="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1. Emotional health</a:t>
            </a:r>
          </a:p>
          <a:p>
            <a:r>
              <a:rPr lang="en-US" sz="4800" b="1" dirty="0" smtClean="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2. Physical health</a:t>
            </a:r>
          </a:p>
          <a:p>
            <a:r>
              <a:rPr lang="en-US" sz="4800" b="1" dirty="0" smtClean="0">
                <a:solidFill>
                  <a:srgbClr val="4F81BD">
                    <a:lumMod val="75000"/>
                  </a:srgbClr>
                </a:solidFill>
                <a:effectLst>
                  <a:outerShdw blurRad="38100" dist="38100" dir="2700000" algn="tl">
                    <a:srgbClr val="000000">
                      <a:alpha val="43137"/>
                    </a:srgbClr>
                  </a:outerShdw>
                </a:effectLst>
                <a:latin typeface="Times New Roman" pitchFamily="18" charset="0"/>
                <a:cs typeface="Times New Roman" pitchFamily="18" charset="0"/>
              </a:rPr>
              <a:t>3. Relational health</a:t>
            </a:r>
          </a:p>
        </p:txBody>
      </p:sp>
    </p:spTree>
    <p:extLst>
      <p:ext uri="{BB962C8B-B14F-4D97-AF65-F5344CB8AC3E}">
        <p14:creationId xmlns:p14="http://schemas.microsoft.com/office/powerpoint/2010/main" val="102323578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wipe(left)">
                                      <p:cBhvr>
                                        <p:cTn id="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smtClean="0">
                <a:solidFill>
                  <a:schemeClr val="accent1">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[Both </a:t>
            </a:r>
            <a:r>
              <a:rPr lang="en-US" sz="4400" dirty="0">
                <a:solidFill>
                  <a:schemeClr val="accent1">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partners answered yes or no to these two statements: (1) “I did something thoughtful for my partner” and (2) “My partner did something thoughtful for me</a:t>
            </a:r>
            <a:r>
              <a:rPr lang="en-US" sz="4400" dirty="0" smtClean="0">
                <a:solidFill>
                  <a:schemeClr val="accent1">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4400" dirty="0">
              <a:solidFill>
                <a:schemeClr val="accent1">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152400" y="152400"/>
            <a:ext cx="5867401" cy="2985433"/>
          </a:xfrm>
          <a:prstGeom prst="rect">
            <a:avLst/>
          </a:prstGeom>
          <a:noFill/>
        </p:spPr>
        <p:txBody>
          <a:bodyPr wrap="square" rtlCol="0">
            <a:spAutoFit/>
          </a:bodyPr>
          <a:lstStyle/>
          <a:p>
            <a:pPr algn="ctr"/>
            <a:r>
              <a:rPr lang="en-US" sz="6000" dirty="0" smtClean="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Sara </a:t>
            </a:r>
            <a:r>
              <a:rPr lang="en-US" sz="6000" dirty="0" err="1" smtClean="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Algoe</a:t>
            </a:r>
            <a:endParaRPr lang="en-US" sz="6000" dirty="0" smtClean="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(Professor of Psychology at the University of North Carolina, Chapel Hill)</a:t>
            </a:r>
            <a:endParaRPr lang="en-US" sz="2400" dirty="0" smtClean="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Sara B. </a:t>
            </a:r>
            <a:r>
              <a:rPr lang="en-US" sz="2000" dirty="0" err="1">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Algoe</a:t>
            </a:r>
            <a:r>
              <a:rPr lang="en-US" sz="20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 (et al.), “It’s the little things: Everyday gratitude as a booster shot for romantic relationships,” </a:t>
            </a:r>
            <a:r>
              <a:rPr lang="en-US" sz="2000" i="1"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Personal Relationships</a:t>
            </a:r>
            <a:r>
              <a:rPr lang="en-US" sz="20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 17 (2010), 228.</a:t>
            </a:r>
          </a:p>
        </p:txBody>
      </p:sp>
      <p:pic>
        <p:nvPicPr>
          <p:cNvPr id="20482" name="Picture 2" descr="Image result for personal relationships journal"/>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6324600" y="0"/>
            <a:ext cx="28194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11956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a:solidFill>
                  <a:schemeClr val="accent1">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[Then they rated their emotions on a scale of 0-6. Then finally, participants answered the question: “Today our relationship was _______.” (1-9 scale</a:t>
            </a:r>
            <a:r>
              <a:rPr lang="en-US" sz="4400" dirty="0" smtClean="0">
                <a:solidFill>
                  <a:schemeClr val="accent1">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4400" dirty="0">
              <a:solidFill>
                <a:schemeClr val="accent1">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152400" y="152400"/>
            <a:ext cx="5867401" cy="2985433"/>
          </a:xfrm>
          <a:prstGeom prst="rect">
            <a:avLst/>
          </a:prstGeom>
          <a:noFill/>
        </p:spPr>
        <p:txBody>
          <a:bodyPr wrap="square" rtlCol="0">
            <a:spAutoFit/>
          </a:bodyPr>
          <a:lstStyle/>
          <a:p>
            <a:pPr algn="ctr"/>
            <a:r>
              <a:rPr lang="en-US" sz="6000" dirty="0" smtClean="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Sara </a:t>
            </a:r>
            <a:r>
              <a:rPr lang="en-US" sz="6000" dirty="0" err="1" smtClean="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Algoe</a:t>
            </a:r>
            <a:endParaRPr lang="en-US" sz="6000" dirty="0" smtClean="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(Professor of Psychology at the University of North Carolina, Chapel Hill)</a:t>
            </a:r>
            <a:endParaRPr lang="en-US" sz="2400" dirty="0" smtClean="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Sara B. </a:t>
            </a:r>
            <a:r>
              <a:rPr lang="en-US" sz="2000" dirty="0" err="1">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Algoe</a:t>
            </a:r>
            <a:r>
              <a:rPr lang="en-US" sz="20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 (et al.), “It’s the little things: Everyday gratitude as a booster shot for romantic relationships,” </a:t>
            </a:r>
            <a:r>
              <a:rPr lang="en-US" sz="2000" i="1"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Personal Relationships</a:t>
            </a:r>
            <a:r>
              <a:rPr lang="en-US" sz="20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 17 (2010), 228.</a:t>
            </a:r>
          </a:p>
        </p:txBody>
      </p:sp>
      <p:pic>
        <p:nvPicPr>
          <p:cNvPr id="20482" name="Picture 2" descr="Image result for personal relationships journal"/>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6324600" y="0"/>
            <a:ext cx="28194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734064"/>
      </p:ext>
    </p:extLst>
  </p:cSld>
  <p:clrMapOvr>
    <a:masterClrMapping/>
  </p:clrMapOvr>
  <p:transition>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smtClean="0">
                <a:solidFill>
                  <a:schemeClr val="accent1">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[When </a:t>
            </a:r>
            <a:r>
              <a:rPr lang="en-US" sz="4400" dirty="0">
                <a:solidFill>
                  <a:schemeClr val="accent1">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one person reported feeling more gratitude from their </a:t>
            </a:r>
            <a:r>
              <a:rPr lang="en-US" sz="4400" dirty="0" smtClean="0">
                <a:solidFill>
                  <a:schemeClr val="accent1">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partner,</a:t>
            </a:r>
          </a:p>
          <a:p>
            <a:pPr algn="ctr"/>
            <a:r>
              <a:rPr lang="en-US" sz="4400" u="sng" dirty="0" smtClean="0">
                <a:solidFill>
                  <a:schemeClr val="accent1">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their </a:t>
            </a:r>
            <a:r>
              <a:rPr lang="en-US" sz="4400" u="sng" dirty="0">
                <a:solidFill>
                  <a:schemeClr val="accent1">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partner independently felt better about the relationship</a:t>
            </a:r>
            <a:r>
              <a:rPr lang="en-US" sz="4400" dirty="0">
                <a:solidFill>
                  <a:schemeClr val="accent1">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than they did the day before</a:t>
            </a:r>
            <a:r>
              <a:rPr lang="en-US" sz="4400" dirty="0" smtClean="0">
                <a:solidFill>
                  <a:schemeClr val="accent1">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4400" dirty="0">
              <a:solidFill>
                <a:schemeClr val="accent1">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152400" y="152400"/>
            <a:ext cx="5867401" cy="2985433"/>
          </a:xfrm>
          <a:prstGeom prst="rect">
            <a:avLst/>
          </a:prstGeom>
          <a:noFill/>
        </p:spPr>
        <p:txBody>
          <a:bodyPr wrap="square" rtlCol="0">
            <a:spAutoFit/>
          </a:bodyPr>
          <a:lstStyle/>
          <a:p>
            <a:pPr algn="ctr"/>
            <a:r>
              <a:rPr lang="en-US" sz="6000" dirty="0" smtClean="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Sara </a:t>
            </a:r>
            <a:r>
              <a:rPr lang="en-US" sz="6000" dirty="0" err="1" smtClean="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Algoe</a:t>
            </a:r>
            <a:endParaRPr lang="en-US" sz="6000" dirty="0" smtClean="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(Professor of Psychology at the University of North Carolina, Chapel Hill)</a:t>
            </a:r>
            <a:endParaRPr lang="en-US" sz="2400" dirty="0" smtClean="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Sara B. </a:t>
            </a:r>
            <a:r>
              <a:rPr lang="en-US" sz="2000" dirty="0" err="1">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Algoe</a:t>
            </a:r>
            <a:r>
              <a:rPr lang="en-US" sz="20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 (et al.), “It’s the little things: Everyday gratitude as a booster shot for romantic relationships,” </a:t>
            </a:r>
            <a:r>
              <a:rPr lang="en-US" sz="2000" i="1"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Personal Relationships</a:t>
            </a:r>
            <a:r>
              <a:rPr lang="en-US" sz="2000" dirty="0">
                <a:solidFill>
                  <a:schemeClr val="tx1">
                    <a:lumMod val="85000"/>
                  </a:schemeClr>
                </a:solidFill>
                <a:effectLst>
                  <a:outerShdw blurRad="38100" dist="38100" dir="2700000" algn="tl">
                    <a:srgbClr val="000000">
                      <a:alpha val="43137"/>
                    </a:srgbClr>
                  </a:outerShdw>
                </a:effectLst>
                <a:latin typeface="Times New Roman" pitchFamily="18" charset="0"/>
                <a:cs typeface="Times New Roman" pitchFamily="18" charset="0"/>
              </a:rPr>
              <a:t>, 17 (2010), 228.</a:t>
            </a:r>
          </a:p>
        </p:txBody>
      </p:sp>
      <p:pic>
        <p:nvPicPr>
          <p:cNvPr id="20482" name="Picture 2" descr="Image result for personal relationships journal"/>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6324600" y="0"/>
            <a:ext cx="28194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20743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wipe(left)">
                                      <p:cBhvr>
                                        <p:cTn id="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r>
            <a:r>
              <a:rPr lang="en-US" sz="4400" dirty="0" err="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Gottman</a:t>
            </a: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performed a study of 73 married couples where he quantified positive versus negative interactions between couples</a:t>
            </a:r>
            <a:r>
              <a:rPr lang="en-US"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152400" y="152400"/>
            <a:ext cx="5867401" cy="3293209"/>
          </a:xfrm>
          <a:prstGeom prst="rect">
            <a:avLst/>
          </a:prstGeom>
          <a:noFill/>
        </p:spPr>
        <p:txBody>
          <a:bodyPr wrap="square" rtlCol="0">
            <a:spAutoFit/>
          </a:bodyPr>
          <a:lstStyle/>
          <a:p>
            <a:pPr algn="ctr"/>
            <a:r>
              <a:rPr lang="en-US" sz="6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John </a:t>
            </a:r>
            <a:r>
              <a:rPr lang="en-US" sz="6000" dirty="0" err="1"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Gottman</a:t>
            </a:r>
            <a:endParaRPr lang="en-US" sz="6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(Professor Emeritus of Psychology at the University of Washington)</a:t>
            </a:r>
            <a:endParaRPr lang="en-US" sz="24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John </a:t>
            </a:r>
            <a:r>
              <a:rPr lang="en-US" sz="2000" dirty="0" err="1">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Gottman</a:t>
            </a: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“Marital processes predictive of later dissolution: Behavior, physiology, and health,” </a:t>
            </a:r>
            <a:r>
              <a:rPr lang="en-US" sz="2000" i="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Journal of Personality and Social Psychology</a:t>
            </a: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Vol 63 (2), Aug 1992, 221-233.</a:t>
            </a:r>
          </a:p>
        </p:txBody>
      </p:sp>
      <p:pic>
        <p:nvPicPr>
          <p:cNvPr id="24578" name="Picture 2" descr="Image result for Journal of Personality and Social Psych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0"/>
            <a:ext cx="28194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84443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[For instance, a </a:t>
            </a:r>
            <a:r>
              <a:rPr lang="en-US" sz="44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contemptuous facial expression (-0.4)</a:t>
            </a: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measured differently than an </a:t>
            </a:r>
            <a:r>
              <a:rPr lang="en-US" sz="44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expression of disgust (-3.0)</a:t>
            </a: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or </a:t>
            </a:r>
            <a:r>
              <a:rPr lang="en-US" sz="44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whining (-1.0</a:t>
            </a:r>
            <a:r>
              <a:rPr lang="en-US" sz="44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r>
            <a:r>
              <a:rPr lang="en-US"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152400" y="152400"/>
            <a:ext cx="5867401" cy="3293209"/>
          </a:xfrm>
          <a:prstGeom prst="rect">
            <a:avLst/>
          </a:prstGeom>
          <a:noFill/>
        </p:spPr>
        <p:txBody>
          <a:bodyPr wrap="square" rtlCol="0">
            <a:spAutoFit/>
          </a:bodyPr>
          <a:lstStyle/>
          <a:p>
            <a:pPr algn="ctr"/>
            <a:r>
              <a:rPr lang="en-US" sz="6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John </a:t>
            </a:r>
            <a:r>
              <a:rPr lang="en-US" sz="6000" dirty="0" err="1"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Gottman</a:t>
            </a:r>
            <a:endParaRPr lang="en-US" sz="6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(Professor Emeritus of Psychology at the University of Washington)</a:t>
            </a:r>
            <a:endParaRPr lang="en-US" sz="24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John </a:t>
            </a:r>
            <a:r>
              <a:rPr lang="en-US" sz="2000" dirty="0" err="1">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Gottman</a:t>
            </a: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“Marital processes predictive of later dissolution: Behavior, physiology, and health,” </a:t>
            </a:r>
            <a:r>
              <a:rPr lang="en-US" sz="2000" i="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Journal of Personality and Social Psychology</a:t>
            </a: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Vol 63 (2), Aug 1992, 221-233.</a:t>
            </a:r>
          </a:p>
        </p:txBody>
      </p:sp>
      <p:pic>
        <p:nvPicPr>
          <p:cNvPr id="24578" name="Picture 2" descr="Image result for Journal of Personality and Social Psych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0"/>
            <a:ext cx="28194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219153"/>
      </p:ext>
    </p:extLst>
  </p:cSld>
  <p:clrMapOvr>
    <a:masterClrMapping/>
  </p:clrMapOvr>
  <p:transition>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[After filming the couples having conflict, he was able to predict with 94% accuracy whether they would stay married or get divorced</a:t>
            </a:r>
            <a:r>
              <a:rPr lang="en-US"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152400" y="152400"/>
            <a:ext cx="5867401" cy="3293209"/>
          </a:xfrm>
          <a:prstGeom prst="rect">
            <a:avLst/>
          </a:prstGeom>
          <a:noFill/>
        </p:spPr>
        <p:txBody>
          <a:bodyPr wrap="square" rtlCol="0">
            <a:spAutoFit/>
          </a:bodyPr>
          <a:lstStyle/>
          <a:p>
            <a:pPr algn="ctr"/>
            <a:r>
              <a:rPr lang="en-US" sz="6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John </a:t>
            </a:r>
            <a:r>
              <a:rPr lang="en-US" sz="6000" dirty="0" err="1"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Gottman</a:t>
            </a:r>
            <a:endParaRPr lang="en-US" sz="6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(Professor Emeritus of Psychology at the University of Washington)</a:t>
            </a:r>
            <a:endParaRPr lang="en-US" sz="24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John </a:t>
            </a:r>
            <a:r>
              <a:rPr lang="en-US" sz="2000" dirty="0" err="1">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Gottman</a:t>
            </a: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“Marital processes predictive of later dissolution: Behavior, physiology, and health,” </a:t>
            </a:r>
            <a:r>
              <a:rPr lang="en-US" sz="2000" i="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Journal of Personality and Social Psychology</a:t>
            </a: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Vol 63 (2), Aug 1992, 221-233.</a:t>
            </a:r>
          </a:p>
        </p:txBody>
      </p:sp>
      <p:pic>
        <p:nvPicPr>
          <p:cNvPr id="24578" name="Picture 2" descr="Image result for Journal of Personality and Social Psych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0"/>
            <a:ext cx="28194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081344"/>
      </p:ext>
    </p:extLst>
  </p:cSld>
  <p:clrMapOvr>
    <a:masterClrMapping/>
  </p:clrMapOvr>
  <p:transition>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[His famous ratio is that couples need </a:t>
            </a:r>
            <a:r>
              <a:rPr lang="en-US" sz="4400" u="sng"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five positive</a:t>
            </a: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interactions for</a:t>
            </a:r>
          </a:p>
          <a:p>
            <a:pPr algn="ctr"/>
            <a:r>
              <a:rPr lang="en-US"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every </a:t>
            </a:r>
            <a:r>
              <a:rPr lang="en-US" sz="4400" u="sng"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one negative</a:t>
            </a:r>
            <a:r>
              <a:rPr lang="en-US"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interaction (5:1).]</a:t>
            </a:r>
          </a:p>
        </p:txBody>
      </p:sp>
      <p:sp>
        <p:nvSpPr>
          <p:cNvPr id="5" name="TextBox 4"/>
          <p:cNvSpPr txBox="1"/>
          <p:nvPr/>
        </p:nvSpPr>
        <p:spPr>
          <a:xfrm>
            <a:off x="152400" y="152400"/>
            <a:ext cx="5867401" cy="3293209"/>
          </a:xfrm>
          <a:prstGeom prst="rect">
            <a:avLst/>
          </a:prstGeom>
          <a:noFill/>
        </p:spPr>
        <p:txBody>
          <a:bodyPr wrap="square" rtlCol="0">
            <a:spAutoFit/>
          </a:bodyPr>
          <a:lstStyle/>
          <a:p>
            <a:pPr algn="ctr"/>
            <a:r>
              <a:rPr lang="en-US" sz="6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John </a:t>
            </a:r>
            <a:r>
              <a:rPr lang="en-US" sz="6000" dirty="0" err="1"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Gottman</a:t>
            </a:r>
            <a:endParaRPr lang="en-US" sz="6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(Professor Emeritus of Psychology at the University of Washington)</a:t>
            </a:r>
            <a:endParaRPr lang="en-US" sz="24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1000" dirty="0" smtClean="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John </a:t>
            </a:r>
            <a:r>
              <a:rPr lang="en-US" sz="2000" dirty="0" err="1">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Gottman</a:t>
            </a: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“Marital processes predictive of later dissolution: Behavior, physiology, and health,” </a:t>
            </a:r>
            <a:r>
              <a:rPr lang="en-US" sz="2000" i="1"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Journal of Personality and Social Psychology</a:t>
            </a:r>
            <a:r>
              <a:rPr lang="en-US" sz="2000" dirty="0">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Vol 63 (2), Aug 1992, 221-233.</a:t>
            </a:r>
          </a:p>
        </p:txBody>
      </p:sp>
      <p:pic>
        <p:nvPicPr>
          <p:cNvPr id="24578" name="Picture 2" descr="Image result for Journal of Personality and Social Psych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0"/>
            <a:ext cx="28194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94069"/>
      </p:ext>
    </p:extLst>
  </p:cSld>
  <p:clrMapOvr>
    <a:masterClrMapping/>
  </p:clrMapOvr>
  <p:transition>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981200"/>
            <a:ext cx="8763000" cy="769441"/>
          </a:xfrm>
          <a:prstGeom prst="rect">
            <a:avLst/>
          </a:prstGeom>
          <a:solidFill>
            <a:schemeClr val="tx2">
              <a:lumMod val="10000"/>
              <a:alpha val="50000"/>
            </a:schemeClr>
          </a:solidFill>
          <a:effectLst>
            <a:softEdge rad="127000"/>
          </a:effectLst>
        </p:spPr>
        <p:txBody>
          <a:bodyPr wrap="square" rtlCol="0">
            <a:spAutoFit/>
          </a:bodyPr>
          <a:lstStyle/>
          <a:p>
            <a:pPr marL="571500" indent="-571500">
              <a:buFont typeface="Wingdings" panose="05000000000000000000" pitchFamily="2" charset="2"/>
              <a:buChar char="ü"/>
            </a:pPr>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Our role—not God’s role.</a:t>
            </a:r>
          </a:p>
        </p:txBody>
      </p:sp>
    </p:spTree>
    <p:extLst>
      <p:ext uri="{BB962C8B-B14F-4D97-AF65-F5344CB8AC3E}">
        <p14:creationId xmlns:p14="http://schemas.microsoft.com/office/powerpoint/2010/main" val="17378399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981200"/>
            <a:ext cx="8763000" cy="1446550"/>
          </a:xfrm>
          <a:prstGeom prst="rect">
            <a:avLst/>
          </a:prstGeom>
          <a:solidFill>
            <a:schemeClr val="tx2">
              <a:lumMod val="10000"/>
              <a:alpha val="50000"/>
            </a:schemeClr>
          </a:solidFill>
          <a:effectLst>
            <a:softEdge rad="127000"/>
          </a:effectLst>
        </p:spPr>
        <p:txBody>
          <a:bodyPr wrap="square" rtlCol="0">
            <a:spAutoFit/>
          </a:bodyPr>
          <a:lstStyle/>
          <a:p>
            <a:pPr marL="571500" indent="-571500">
              <a:buFont typeface="Wingdings" panose="05000000000000000000" pitchFamily="2" charset="2"/>
              <a:buChar char="ü"/>
            </a:pPr>
            <a:r>
              <a:rPr lang="en-US" sz="44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Our role—not God’s role.</a:t>
            </a:r>
          </a:p>
          <a:p>
            <a:pPr marL="571500" indent="-571500">
              <a:buFont typeface="Wingdings" panose="05000000000000000000" pitchFamily="2" charset="2"/>
              <a:buChar char="ü"/>
            </a:pPr>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Requires thoughtful reflection.</a:t>
            </a:r>
          </a:p>
        </p:txBody>
      </p:sp>
      <p:sp>
        <p:nvSpPr>
          <p:cNvPr id="3" name="Rounded Rectangle 2"/>
          <p:cNvSpPr/>
          <p:nvPr/>
        </p:nvSpPr>
        <p:spPr>
          <a:xfrm>
            <a:off x="1628274" y="3391655"/>
            <a:ext cx="7315200" cy="3348990"/>
          </a:xfrm>
          <a:prstGeom prst="round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“Let all that I am praise the Lord; may I never forget the good things he does for me” (Ps. </a:t>
            </a:r>
            <a:r>
              <a:rPr lang="en-US" sz="48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103:2).</a:t>
            </a:r>
            <a:endParaRPr lang="en-US" sz="28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Rounded Rectangle 3"/>
          <p:cNvSpPr/>
          <p:nvPr/>
        </p:nvSpPr>
        <p:spPr>
          <a:xfrm>
            <a:off x="3581400" y="291318"/>
            <a:ext cx="5067300" cy="1725977"/>
          </a:xfrm>
          <a:prstGeom prst="round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tx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 “recognize” is to </a:t>
            </a:r>
            <a:r>
              <a:rPr lang="en-US" sz="4800" b="1" i="1" dirty="0" smtClean="0">
                <a:solidFill>
                  <a:schemeClr val="tx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re-cognize</a:t>
            </a:r>
            <a:r>
              <a:rPr lang="en-US" sz="4800" b="1" dirty="0" smtClean="0">
                <a:solidFill>
                  <a:schemeClr val="tx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800" b="1" dirty="0" smtClean="0">
              <a:solidFill>
                <a:schemeClr val="tx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499684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6200" y="1143000"/>
            <a:ext cx="5638800" cy="2308324"/>
          </a:xfrm>
          <a:prstGeom prst="rect">
            <a:avLst/>
          </a:prstGeom>
          <a:noFill/>
        </p:spPr>
        <p:txBody>
          <a:bodyPr wrap="square" rtlCol="0">
            <a:spAutoFit/>
          </a:bodyPr>
          <a:lstStyle/>
          <a:p>
            <a:pPr marL="685800" indent="-685800">
              <a:buFont typeface="Wingdings" panose="05000000000000000000" pitchFamily="2" charset="2"/>
              <a:buChar char="Ø"/>
            </a:pPr>
            <a:r>
              <a:rPr lang="en-US" sz="4800" b="1" dirty="0" smtClean="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Aristotle</a:t>
            </a:r>
          </a:p>
          <a:p>
            <a:pPr marL="685800" indent="-685800">
              <a:buFont typeface="Wingdings" panose="05000000000000000000" pitchFamily="2" charset="2"/>
              <a:buChar char="Ø"/>
            </a:pPr>
            <a:r>
              <a:rPr lang="en-US" sz="4800" b="1" dirty="0" smtClean="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Joseph Stalin</a:t>
            </a:r>
          </a:p>
          <a:p>
            <a:pPr marL="685800" indent="-685800">
              <a:buFont typeface="Wingdings" panose="05000000000000000000" pitchFamily="2" charset="2"/>
              <a:buChar char="Ø"/>
            </a:pPr>
            <a:r>
              <a:rPr lang="en-US" sz="4800" b="1" dirty="0" smtClean="0">
                <a:solidFill>
                  <a:srgbClr val="4F81BD">
                    <a:lumMod val="20000"/>
                    <a:lumOff val="80000"/>
                  </a:srgbClr>
                </a:solidFill>
                <a:effectLst>
                  <a:outerShdw blurRad="38100" dist="38100" dir="2700000" algn="tl">
                    <a:srgbClr val="000000">
                      <a:alpha val="43137"/>
                    </a:srgbClr>
                  </a:outerShdw>
                </a:effectLst>
                <a:latin typeface="Times New Roman" pitchFamily="18" charset="0"/>
                <a:cs typeface="Times New Roman" pitchFamily="18" charset="0"/>
              </a:rPr>
              <a:t>G.K. Chesterton</a:t>
            </a:r>
          </a:p>
        </p:txBody>
      </p:sp>
      <p:sp>
        <p:nvSpPr>
          <p:cNvPr id="3" name="Rounded Rectangle 2"/>
          <p:cNvSpPr/>
          <p:nvPr/>
        </p:nvSpPr>
        <p:spPr>
          <a:xfrm>
            <a:off x="2438400" y="3352800"/>
            <a:ext cx="5638800" cy="3425250"/>
          </a:xfrm>
          <a:prstGeom prst="round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worst moment for an atheist is when he is really thankful and has no one to thank.”</a:t>
            </a:r>
            <a:endParaRPr lang="en-US" sz="4000"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914400"/>
            <a:r>
              <a:rPr lang="en-US" sz="24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G.K. Chesterton, </a:t>
            </a:r>
            <a:r>
              <a:rPr lang="en-US" sz="2400" b="1" i="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 Francis of Assisi</a:t>
            </a:r>
            <a:r>
              <a:rPr lang="en-US" sz="24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74-77. </a:t>
            </a:r>
            <a:endParaRPr lang="en-US" sz="2400" b="1" dirty="0" smtClean="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65542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left)">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981200"/>
            <a:ext cx="8763000" cy="2123658"/>
          </a:xfrm>
          <a:prstGeom prst="rect">
            <a:avLst/>
          </a:prstGeom>
          <a:solidFill>
            <a:schemeClr val="tx2">
              <a:lumMod val="10000"/>
              <a:alpha val="50000"/>
            </a:schemeClr>
          </a:solidFill>
          <a:effectLst>
            <a:softEdge rad="127000"/>
          </a:effectLst>
        </p:spPr>
        <p:txBody>
          <a:bodyPr wrap="square" rtlCol="0">
            <a:spAutoFit/>
          </a:bodyPr>
          <a:lstStyle/>
          <a:p>
            <a:pPr marL="571500" indent="-571500">
              <a:buFont typeface="Wingdings" panose="05000000000000000000" pitchFamily="2" charset="2"/>
              <a:buChar char="ü"/>
            </a:pPr>
            <a:r>
              <a:rPr lang="en-US" sz="44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Our role—not God’s role.</a:t>
            </a:r>
          </a:p>
          <a:p>
            <a:pPr marL="571500" indent="-571500">
              <a:buFont typeface="Wingdings" panose="05000000000000000000" pitchFamily="2" charset="2"/>
              <a:buChar char="ü"/>
            </a:pPr>
            <a:r>
              <a:rPr lang="en-US" sz="44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Requires thoughtful reflection.</a:t>
            </a:r>
          </a:p>
          <a:p>
            <a:pPr marL="571500" indent="-571500">
              <a:buFont typeface="Wingdings" panose="05000000000000000000" pitchFamily="2" charset="2"/>
              <a:buChar char="ü"/>
            </a:pPr>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Avoid platitudes and clichés.</a:t>
            </a:r>
          </a:p>
        </p:txBody>
      </p:sp>
      <p:sp>
        <p:nvSpPr>
          <p:cNvPr id="3" name="Rounded Rectangle 2"/>
          <p:cNvSpPr/>
          <p:nvPr/>
        </p:nvSpPr>
        <p:spPr>
          <a:xfrm>
            <a:off x="1524000" y="4191000"/>
            <a:ext cx="7315200" cy="1561345"/>
          </a:xfrm>
          <a:prstGeom prst="round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Ask the question, “</a:t>
            </a:r>
            <a:r>
              <a:rPr lang="en-US" sz="4800" b="1" i="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Why</a:t>
            </a:r>
            <a:r>
              <a:rPr lang="en-US" sz="48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am I thankful for that?”</a:t>
            </a:r>
            <a:endParaRPr lang="en-US" sz="28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574775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left)">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981200"/>
            <a:ext cx="8763000" cy="3477875"/>
          </a:xfrm>
          <a:prstGeom prst="rect">
            <a:avLst/>
          </a:prstGeom>
          <a:solidFill>
            <a:schemeClr val="tx2">
              <a:lumMod val="10000"/>
              <a:alpha val="50000"/>
            </a:schemeClr>
          </a:solidFill>
          <a:effectLst>
            <a:softEdge rad="127000"/>
          </a:effectLst>
        </p:spPr>
        <p:txBody>
          <a:bodyPr wrap="square" rtlCol="0">
            <a:spAutoFit/>
          </a:bodyPr>
          <a:lstStyle/>
          <a:p>
            <a:pPr marL="571500" indent="-571500">
              <a:buFont typeface="Wingdings" panose="05000000000000000000" pitchFamily="2" charset="2"/>
              <a:buChar char="ü"/>
            </a:pPr>
            <a:r>
              <a:rPr lang="en-US" sz="44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Our role—not God’s role.</a:t>
            </a:r>
          </a:p>
          <a:p>
            <a:pPr marL="571500" indent="-571500">
              <a:buFont typeface="Wingdings" panose="05000000000000000000" pitchFamily="2" charset="2"/>
              <a:buChar char="ü"/>
            </a:pPr>
            <a:r>
              <a:rPr lang="en-US" sz="44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Requires thoughtful reflection.</a:t>
            </a:r>
          </a:p>
          <a:p>
            <a:pPr marL="571500" indent="-571500">
              <a:buFont typeface="Wingdings" panose="05000000000000000000" pitchFamily="2" charset="2"/>
              <a:buChar char="ü"/>
            </a:pPr>
            <a:r>
              <a:rPr lang="en-US" sz="44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Avoid platitudes and clichés.</a:t>
            </a:r>
          </a:p>
          <a:p>
            <a:pPr marL="571500" indent="-571500">
              <a:buFont typeface="Wingdings" panose="05000000000000000000" pitchFamily="2" charset="2"/>
              <a:buChar char="ü"/>
            </a:pPr>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Imagine if various gifts were taken away.</a:t>
            </a:r>
          </a:p>
        </p:txBody>
      </p:sp>
      <p:sp>
        <p:nvSpPr>
          <p:cNvPr id="3" name="Rounded Rectangle 2"/>
          <p:cNvSpPr/>
          <p:nvPr/>
        </p:nvSpPr>
        <p:spPr>
          <a:xfrm>
            <a:off x="1828799" y="152400"/>
            <a:ext cx="7010401" cy="6096000"/>
          </a:xfrm>
          <a:prstGeom prst="round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0" b="1" dirty="0" smtClean="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Imagine if…</a:t>
            </a:r>
          </a:p>
          <a:p>
            <a:pPr marL="571500" indent="-571500">
              <a:buFont typeface="Wingdings" panose="05000000000000000000" pitchFamily="2" charset="2"/>
              <a:buChar char="ü"/>
            </a:pP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You </a:t>
            </a:r>
            <a:r>
              <a:rPr lang="en-US" sz="36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thought you might go to hell if you died tomorrow.</a:t>
            </a:r>
          </a:p>
          <a:p>
            <a:pPr marL="571500" indent="-571500">
              <a:buFont typeface="Wingdings" panose="05000000000000000000" pitchFamily="2" charset="2"/>
              <a:buChar char="ü"/>
            </a:pP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You </a:t>
            </a:r>
            <a:r>
              <a:rPr lang="en-US" sz="36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could never read the Bible </a:t>
            </a: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 </a:t>
            </a:r>
            <a:r>
              <a:rPr lang="en-US" sz="36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rest of your life.</a:t>
            </a:r>
          </a:p>
          <a:p>
            <a:pPr marL="571500" indent="-571500">
              <a:buFont typeface="Wingdings" panose="05000000000000000000" pitchFamily="2" charset="2"/>
              <a:buChar char="ü"/>
            </a:pP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You had never </a:t>
            </a:r>
            <a:r>
              <a:rPr lang="en-US" sz="36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met any of your close Christian friends</a:t>
            </a: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571500" indent="-571500">
              <a:buFont typeface="Wingdings" panose="05000000000000000000" pitchFamily="2" charset="2"/>
              <a:buChar char="ü"/>
            </a:pPr>
            <a:r>
              <a:rPr lang="en-US" sz="36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You (or your loved ones) weren’t going to live to see the end of the month</a:t>
            </a: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36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195343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wipe(left)">
                                      <p:cBhvr>
                                        <p:cTn id="7" dur="50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left)">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wipe(left)">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981200"/>
            <a:ext cx="8763000" cy="4832092"/>
          </a:xfrm>
          <a:prstGeom prst="rect">
            <a:avLst/>
          </a:prstGeom>
          <a:solidFill>
            <a:schemeClr val="tx2">
              <a:lumMod val="10000"/>
              <a:alpha val="50000"/>
            </a:schemeClr>
          </a:solidFill>
          <a:effectLst>
            <a:softEdge rad="127000"/>
          </a:effectLst>
        </p:spPr>
        <p:txBody>
          <a:bodyPr wrap="square" rtlCol="0">
            <a:spAutoFit/>
          </a:bodyPr>
          <a:lstStyle/>
          <a:p>
            <a:pPr marL="571500" indent="-571500">
              <a:buFont typeface="Wingdings" panose="05000000000000000000" pitchFamily="2" charset="2"/>
              <a:buChar char="ü"/>
            </a:pPr>
            <a:r>
              <a:rPr lang="en-US" sz="44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Our role—not God’s role.</a:t>
            </a:r>
          </a:p>
          <a:p>
            <a:pPr marL="571500" indent="-571500">
              <a:buFont typeface="Wingdings" panose="05000000000000000000" pitchFamily="2" charset="2"/>
              <a:buChar char="ü"/>
            </a:pPr>
            <a:r>
              <a:rPr lang="en-US" sz="44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Requires thoughtful reflection.</a:t>
            </a:r>
          </a:p>
          <a:p>
            <a:pPr marL="571500" indent="-571500">
              <a:buFont typeface="Wingdings" panose="05000000000000000000" pitchFamily="2" charset="2"/>
              <a:buChar char="ü"/>
            </a:pPr>
            <a:r>
              <a:rPr lang="en-US" sz="44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Avoid platitudes and clichés.</a:t>
            </a:r>
          </a:p>
          <a:p>
            <a:pPr marL="571500" indent="-571500">
              <a:buFont typeface="Wingdings" panose="05000000000000000000" pitchFamily="2" charset="2"/>
              <a:buChar char="ü"/>
            </a:pPr>
            <a:r>
              <a:rPr lang="en-US" sz="44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Imagine if various gifts were taken away.</a:t>
            </a:r>
          </a:p>
          <a:p>
            <a:pPr marL="571500" indent="-571500">
              <a:buFont typeface="Wingdings" panose="05000000000000000000" pitchFamily="2" charset="2"/>
              <a:buChar char="ü"/>
            </a:pPr>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Focus on </a:t>
            </a:r>
            <a:r>
              <a:rPr lang="en-US" sz="4400" b="1" i="1" dirty="0" smtClean="0">
                <a:effectLst>
                  <a:outerShdw blurRad="38100" dist="38100" dir="2700000" algn="tl">
                    <a:srgbClr val="000000">
                      <a:alpha val="43137"/>
                    </a:srgbClr>
                  </a:outerShdw>
                </a:effectLst>
                <a:latin typeface="Times New Roman" pitchFamily="18" charset="0"/>
                <a:cs typeface="Times New Roman" pitchFamily="18" charset="0"/>
              </a:rPr>
              <a:t>expressing</a:t>
            </a:r>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 gratitude, rather than just </a:t>
            </a:r>
            <a:r>
              <a:rPr lang="en-US" sz="4400" b="1" i="1" dirty="0" smtClean="0">
                <a:effectLst>
                  <a:outerShdw blurRad="38100" dist="38100" dir="2700000" algn="tl">
                    <a:srgbClr val="000000">
                      <a:alpha val="43137"/>
                    </a:srgbClr>
                  </a:outerShdw>
                </a:effectLst>
                <a:latin typeface="Times New Roman" pitchFamily="18" charset="0"/>
                <a:cs typeface="Times New Roman" pitchFamily="18" charset="0"/>
              </a:rPr>
              <a:t>feeling</a:t>
            </a:r>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 it.</a:t>
            </a:r>
            <a:endParaRPr lang="en-US" sz="3600" b="1" dirty="0" smtClean="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06172994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wipe(left)">
                                      <p:cBhvr>
                                        <p:cTn id="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a:solidFill>
                  <a:srgbClr val="FFFFCC"/>
                </a:solidFill>
                <a:effectLst>
                  <a:outerShdw blurRad="38100" dist="38100" dir="2700000" algn="tl">
                    <a:srgbClr val="000000">
                      <a:alpha val="43137"/>
                    </a:srgbClr>
                  </a:outerShdw>
                </a:effectLst>
                <a:latin typeface="Times New Roman" pitchFamily="18" charset="0"/>
                <a:cs typeface="Times New Roman" pitchFamily="18" charset="0"/>
              </a:rPr>
              <a:t>I think we delight to praise what we enjoy because the praise not merely </a:t>
            </a:r>
            <a:r>
              <a:rPr lang="en-US" sz="4400" i="1" dirty="0">
                <a:solidFill>
                  <a:srgbClr val="FFFFCC"/>
                </a:solidFill>
                <a:effectLst>
                  <a:outerShdw blurRad="38100" dist="38100" dir="2700000" algn="tl">
                    <a:srgbClr val="000000">
                      <a:alpha val="43137"/>
                    </a:srgbClr>
                  </a:outerShdw>
                </a:effectLst>
                <a:latin typeface="Times New Roman" pitchFamily="18" charset="0"/>
                <a:cs typeface="Times New Roman" pitchFamily="18" charset="0"/>
              </a:rPr>
              <a:t>expresses</a:t>
            </a:r>
            <a:r>
              <a:rPr lang="en-US" sz="4400" dirty="0">
                <a:solidFill>
                  <a:srgbClr val="FFFFCC"/>
                </a:solidFill>
                <a:effectLst>
                  <a:outerShdw blurRad="38100" dist="38100" dir="2700000" algn="tl">
                    <a:srgbClr val="000000">
                      <a:alpha val="43137"/>
                    </a:srgbClr>
                  </a:outerShdw>
                </a:effectLst>
                <a:latin typeface="Times New Roman" pitchFamily="18" charset="0"/>
                <a:cs typeface="Times New Roman" pitchFamily="18" charset="0"/>
              </a:rPr>
              <a:t> but </a:t>
            </a:r>
            <a:r>
              <a:rPr lang="en-US" sz="4400" i="1" dirty="0">
                <a:solidFill>
                  <a:srgbClr val="FFFFCC"/>
                </a:solidFill>
                <a:effectLst>
                  <a:outerShdw blurRad="38100" dist="38100" dir="2700000" algn="tl">
                    <a:srgbClr val="000000">
                      <a:alpha val="43137"/>
                    </a:srgbClr>
                  </a:outerShdw>
                </a:effectLst>
                <a:latin typeface="Times New Roman" pitchFamily="18" charset="0"/>
                <a:cs typeface="Times New Roman" pitchFamily="18" charset="0"/>
              </a:rPr>
              <a:t>completes</a:t>
            </a:r>
            <a:r>
              <a:rPr lang="en-US" sz="4400" dirty="0">
                <a:solidFill>
                  <a:srgbClr val="FFFFCC"/>
                </a:solidFill>
                <a:effectLst>
                  <a:outerShdw blurRad="38100" dist="38100" dir="2700000" algn="tl">
                    <a:srgbClr val="000000">
                      <a:alpha val="43137"/>
                    </a:srgbClr>
                  </a:outerShdw>
                </a:effectLst>
                <a:latin typeface="Times New Roman" pitchFamily="18" charset="0"/>
                <a:cs typeface="Times New Roman" pitchFamily="18" charset="0"/>
              </a:rPr>
              <a:t> the </a:t>
            </a:r>
            <a:r>
              <a:rPr lang="en-US" sz="4400" dirty="0" smtClean="0">
                <a:solidFill>
                  <a:srgbClr val="FFFFCC"/>
                </a:solidFill>
                <a:effectLst>
                  <a:outerShdw blurRad="38100" dist="38100" dir="2700000" algn="tl">
                    <a:srgbClr val="000000">
                      <a:alpha val="43137"/>
                    </a:srgbClr>
                  </a:outerShdw>
                </a:effectLst>
                <a:latin typeface="Times New Roman" pitchFamily="18" charset="0"/>
                <a:cs typeface="Times New Roman" pitchFamily="18" charset="0"/>
              </a:rPr>
              <a:t>enjoyment…</a:t>
            </a:r>
            <a:endParaRPr lang="en-US" sz="4400" dirty="0">
              <a:solidFill>
                <a:srgbClr val="FFFFCC"/>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152400" y="152400"/>
            <a:ext cx="5867401" cy="2400657"/>
          </a:xfrm>
          <a:prstGeom prst="rect">
            <a:avLst/>
          </a:prstGeom>
          <a:noFill/>
        </p:spPr>
        <p:txBody>
          <a:bodyPr wrap="square" rtlCol="0">
            <a:spAutoFit/>
          </a:bodyPr>
          <a:lstStyle/>
          <a:p>
            <a:pPr algn="ctr"/>
            <a:r>
              <a:rPr lang="en-US" sz="6600" dirty="0" smtClean="0">
                <a:solidFill>
                  <a:schemeClr val="accent1">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C.S. Lewis</a:t>
            </a:r>
          </a:p>
          <a:p>
            <a:pPr algn="ctr"/>
            <a:endParaRPr lang="en-US" sz="1000" dirty="0" smtClean="0">
              <a:solidFill>
                <a:schemeClr val="accent1">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smtClean="0">
                <a:solidFill>
                  <a:schemeClr val="accent1">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(Christian academic, author, apologist)</a:t>
            </a:r>
          </a:p>
          <a:p>
            <a:pPr algn="ctr"/>
            <a:endParaRPr lang="en-US" sz="1000" dirty="0" smtClean="0">
              <a:solidFill>
                <a:schemeClr val="accent1">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accent1">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C.S. Lewis, </a:t>
            </a:r>
            <a:r>
              <a:rPr lang="en-US" sz="2000" i="1" dirty="0">
                <a:solidFill>
                  <a:schemeClr val="accent1">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Reflections on the Psalms</a:t>
            </a:r>
            <a:r>
              <a:rPr lang="en-US" sz="2000" dirty="0">
                <a:solidFill>
                  <a:schemeClr val="accent1">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 (New York: Harvest Book; Houghton Mifflin, 1958), 95.</a:t>
            </a:r>
          </a:p>
        </p:txBody>
      </p:sp>
      <p:pic>
        <p:nvPicPr>
          <p:cNvPr id="1026" name="Picture 2" descr="Image result for Reflections on the Psalm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24599" y="0"/>
            <a:ext cx="2838451"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37978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Shape 8"/>
          <p:cNvSpPr/>
          <p:nvPr/>
        </p:nvSpPr>
        <p:spPr>
          <a:xfrm>
            <a:off x="0" y="0"/>
            <a:ext cx="9144000" cy="6858000"/>
          </a:xfrm>
          <a:prstGeom prst="corner">
            <a:avLst>
              <a:gd name="adj1" fmla="val 50000"/>
              <a:gd name="adj2" fmla="val 9346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a:solidFill>
                  <a:srgbClr val="FFFFCC"/>
                </a:solidFill>
                <a:effectLst>
                  <a:outerShdw blurRad="38100" dist="38100" dir="2700000" algn="tl">
                    <a:srgbClr val="000000">
                      <a:alpha val="43137"/>
                    </a:srgbClr>
                  </a:outerShdw>
                </a:effectLst>
                <a:latin typeface="Times New Roman" pitchFamily="18" charset="0"/>
                <a:cs typeface="Times New Roman" pitchFamily="18" charset="0"/>
              </a:rPr>
              <a:t>It is not out of compliment that lovers keep on telling one another how beautiful they are; the delight is incomplete till it is expressed.</a:t>
            </a:r>
          </a:p>
        </p:txBody>
      </p:sp>
      <p:sp>
        <p:nvSpPr>
          <p:cNvPr id="5" name="TextBox 4"/>
          <p:cNvSpPr txBox="1"/>
          <p:nvPr/>
        </p:nvSpPr>
        <p:spPr>
          <a:xfrm>
            <a:off x="152400" y="152400"/>
            <a:ext cx="5867401" cy="2400657"/>
          </a:xfrm>
          <a:prstGeom prst="rect">
            <a:avLst/>
          </a:prstGeom>
          <a:noFill/>
        </p:spPr>
        <p:txBody>
          <a:bodyPr wrap="square" rtlCol="0">
            <a:spAutoFit/>
          </a:bodyPr>
          <a:lstStyle/>
          <a:p>
            <a:pPr algn="ctr"/>
            <a:r>
              <a:rPr lang="en-US" sz="6600" dirty="0" smtClean="0">
                <a:solidFill>
                  <a:schemeClr val="accent1">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C.S. Lewis</a:t>
            </a:r>
          </a:p>
          <a:p>
            <a:pPr algn="ctr"/>
            <a:endParaRPr lang="en-US" sz="1000" dirty="0" smtClean="0">
              <a:solidFill>
                <a:schemeClr val="accent1">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400" dirty="0" smtClean="0">
                <a:solidFill>
                  <a:schemeClr val="accent1">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(Christian academic, author, apologist)</a:t>
            </a:r>
          </a:p>
          <a:p>
            <a:pPr algn="ctr"/>
            <a:endParaRPr lang="en-US" sz="1000" dirty="0" smtClean="0">
              <a:solidFill>
                <a:schemeClr val="accent1">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chemeClr val="accent1">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C.S. Lewis, </a:t>
            </a:r>
            <a:r>
              <a:rPr lang="en-US" sz="2000" i="1" dirty="0">
                <a:solidFill>
                  <a:schemeClr val="accent1">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Reflections on the Psalms</a:t>
            </a:r>
            <a:r>
              <a:rPr lang="en-US" sz="2000" dirty="0">
                <a:solidFill>
                  <a:schemeClr val="accent1">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 (New York: Harvest Book; Houghton Mifflin, 1958), 95.</a:t>
            </a:r>
          </a:p>
        </p:txBody>
      </p:sp>
      <p:pic>
        <p:nvPicPr>
          <p:cNvPr id="1026" name="Picture 2" descr="Image result for Reflections on the Psalm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24599" y="0"/>
            <a:ext cx="2838451"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032470"/>
      </p:ext>
    </p:extLst>
  </p:cSld>
  <p:clrMapOvr>
    <a:masterClrMapping/>
  </p:clrMapOvr>
  <p:transition>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981200"/>
            <a:ext cx="8763000" cy="1538883"/>
          </a:xfrm>
          <a:prstGeom prst="rect">
            <a:avLst/>
          </a:prstGeom>
          <a:solidFill>
            <a:schemeClr val="tx2">
              <a:lumMod val="10000"/>
              <a:alpha val="50000"/>
            </a:schemeClr>
          </a:solidFill>
          <a:effectLst>
            <a:softEdge rad="127000"/>
          </a:effectLst>
        </p:spPr>
        <p:txBody>
          <a:bodyPr wrap="square" rtlCol="0">
            <a:spAutoFit/>
          </a:bodyPr>
          <a:lstStyle/>
          <a:p>
            <a:r>
              <a:rPr lang="en-US" sz="5400" b="1" dirty="0" smtClean="0">
                <a:solidFill>
                  <a:schemeClr val="accent3">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Potential areas to explore:</a:t>
            </a:r>
          </a:p>
          <a:p>
            <a:pPr marL="571500" indent="-571500">
              <a:buFont typeface="Wingdings" panose="05000000000000000000" pitchFamily="2" charset="2"/>
              <a:buChar char="ü"/>
            </a:pPr>
            <a:r>
              <a:rPr lang="en-US" sz="4000" b="1" dirty="0" smtClean="0">
                <a:effectLst>
                  <a:outerShdw blurRad="38100" dist="38100" dir="2700000" algn="tl">
                    <a:srgbClr val="000000">
                      <a:alpha val="43137"/>
                    </a:srgbClr>
                  </a:outerShdw>
                </a:effectLst>
                <a:latin typeface="Times New Roman" pitchFamily="18" charset="0"/>
                <a:cs typeface="Times New Roman" pitchFamily="18" charset="0"/>
              </a:rPr>
              <a:t>For how God made me.</a:t>
            </a:r>
          </a:p>
        </p:txBody>
      </p:sp>
      <p:sp>
        <p:nvSpPr>
          <p:cNvPr id="3" name="Rounded Rectangle 2"/>
          <p:cNvSpPr/>
          <p:nvPr/>
        </p:nvSpPr>
        <p:spPr>
          <a:xfrm>
            <a:off x="5029200" y="3524094"/>
            <a:ext cx="3505200" cy="1828800"/>
          </a:xfrm>
          <a:prstGeom prst="round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Psalms 139:14</a:t>
            </a:r>
          </a:p>
          <a:p>
            <a:pPr algn="ctr"/>
            <a:r>
              <a:rPr lang="en-US" sz="40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Corinthians 12:9-10</a:t>
            </a:r>
            <a:endParaRPr lang="en-US" sz="20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411276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981200"/>
            <a:ext cx="8763000" cy="2154436"/>
          </a:xfrm>
          <a:prstGeom prst="rect">
            <a:avLst/>
          </a:prstGeom>
          <a:solidFill>
            <a:schemeClr val="tx2">
              <a:lumMod val="10000"/>
              <a:alpha val="50000"/>
            </a:schemeClr>
          </a:solidFill>
          <a:effectLst>
            <a:softEdge rad="127000"/>
          </a:effectLst>
        </p:spPr>
        <p:txBody>
          <a:bodyPr wrap="square" rtlCol="0">
            <a:spAutoFit/>
          </a:bodyPr>
          <a:lstStyle/>
          <a:p>
            <a:r>
              <a:rPr lang="en-US" sz="5400" b="1" dirty="0" smtClean="0">
                <a:solidFill>
                  <a:schemeClr val="accent3">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Potential areas to explore: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how God made me.</a:t>
            </a:r>
          </a:p>
          <a:p>
            <a:pPr marL="571500" indent="-571500">
              <a:buFont typeface="Wingdings" panose="05000000000000000000" pitchFamily="2" charset="2"/>
              <a:buChar char="ü"/>
            </a:pPr>
            <a:r>
              <a:rPr lang="en-US" sz="4000" b="1" dirty="0" smtClean="0">
                <a:effectLst>
                  <a:outerShdw blurRad="38100" dist="38100" dir="2700000" algn="tl">
                    <a:srgbClr val="000000">
                      <a:alpha val="43137"/>
                    </a:srgbClr>
                  </a:outerShdw>
                </a:effectLst>
                <a:latin typeface="Times New Roman" pitchFamily="18" charset="0"/>
                <a:cs typeface="Times New Roman" pitchFamily="18" charset="0"/>
              </a:rPr>
              <a:t>For God’s power in spiritual growth.</a:t>
            </a:r>
          </a:p>
        </p:txBody>
      </p:sp>
      <p:sp>
        <p:nvSpPr>
          <p:cNvPr id="3" name="Rounded Rectangle 2"/>
          <p:cNvSpPr/>
          <p:nvPr/>
        </p:nvSpPr>
        <p:spPr>
          <a:xfrm>
            <a:off x="3962400" y="1371600"/>
            <a:ext cx="4724400" cy="1981200"/>
          </a:xfrm>
          <a:prstGeom prst="round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Thessalonians 4:3</a:t>
            </a:r>
          </a:p>
          <a:p>
            <a:pPr algn="ctr"/>
            <a:r>
              <a:rPr lang="en-US" sz="40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Philippians 1:6</a:t>
            </a:r>
          </a:p>
          <a:p>
            <a:pPr algn="ctr"/>
            <a:r>
              <a:rPr lang="en-US" sz="40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Romans 7:24-25</a:t>
            </a:r>
          </a:p>
        </p:txBody>
      </p:sp>
    </p:spTree>
    <p:extLst>
      <p:ext uri="{BB962C8B-B14F-4D97-AF65-F5344CB8AC3E}">
        <p14:creationId xmlns:p14="http://schemas.microsoft.com/office/powerpoint/2010/main" val="197198236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left)">
                                      <p:cBhvr>
                                        <p:cTn id="7" dur="500"/>
                                        <p:tgtEl>
                                          <p:spTgt spid="5">
                                            <p:txEl>
                                              <p:pRg st="2" end="2"/>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981200"/>
            <a:ext cx="8763000" cy="2769989"/>
          </a:xfrm>
          <a:prstGeom prst="rect">
            <a:avLst/>
          </a:prstGeom>
          <a:solidFill>
            <a:schemeClr val="tx2">
              <a:lumMod val="10000"/>
              <a:alpha val="50000"/>
            </a:schemeClr>
          </a:solidFill>
          <a:effectLst>
            <a:softEdge rad="127000"/>
          </a:effectLst>
        </p:spPr>
        <p:txBody>
          <a:bodyPr wrap="square" rtlCol="0">
            <a:spAutoFit/>
          </a:bodyPr>
          <a:lstStyle/>
          <a:p>
            <a:r>
              <a:rPr lang="en-US" sz="5400" b="1" dirty="0" smtClean="0">
                <a:solidFill>
                  <a:schemeClr val="accent3">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Potential areas to explore: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how God made me.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God’s power in spiritual growth.</a:t>
            </a:r>
          </a:p>
          <a:p>
            <a:pPr marL="571500" indent="-571500">
              <a:buFont typeface="Wingdings" panose="05000000000000000000" pitchFamily="2" charset="2"/>
              <a:buChar char="ü"/>
            </a:pPr>
            <a:r>
              <a:rPr lang="en-US" sz="4000" b="1" dirty="0" smtClean="0">
                <a:effectLst>
                  <a:outerShdw blurRad="38100" dist="38100" dir="2700000" algn="tl">
                    <a:srgbClr val="000000">
                      <a:alpha val="43137"/>
                    </a:srgbClr>
                  </a:outerShdw>
                </a:effectLst>
                <a:latin typeface="Times New Roman" pitchFamily="18" charset="0"/>
                <a:cs typeface="Times New Roman" pitchFamily="18" charset="0"/>
              </a:rPr>
              <a:t>For God’s power in spiritual service.</a:t>
            </a:r>
          </a:p>
        </p:txBody>
      </p:sp>
      <p:sp>
        <p:nvSpPr>
          <p:cNvPr id="3" name="Rounded Rectangle 2"/>
          <p:cNvSpPr/>
          <p:nvPr/>
        </p:nvSpPr>
        <p:spPr>
          <a:xfrm>
            <a:off x="4114800" y="1676400"/>
            <a:ext cx="4572000" cy="2438400"/>
          </a:xfrm>
          <a:prstGeom prst="round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40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Corinthians 2:14</a:t>
            </a:r>
          </a:p>
          <a:p>
            <a:pPr algn="ctr"/>
            <a:r>
              <a:rPr lang="en-US" sz="40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Hebrews 12:28</a:t>
            </a:r>
          </a:p>
          <a:p>
            <a:pPr algn="ctr"/>
            <a:r>
              <a:rPr lang="en-US" sz="40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Galatians 6:9</a:t>
            </a:r>
            <a:endParaRPr lang="en-US" sz="40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40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Matthew 16:18</a:t>
            </a:r>
            <a:endParaRPr lang="en-US" sz="40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183009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wipe(left)">
                                      <p:cBhvr>
                                        <p:cTn id="7" dur="500"/>
                                        <p:tgtEl>
                                          <p:spTgt spid="5">
                                            <p:txEl>
                                              <p:pRg st="3" end="3"/>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981200"/>
            <a:ext cx="8763000" cy="3385542"/>
          </a:xfrm>
          <a:prstGeom prst="rect">
            <a:avLst/>
          </a:prstGeom>
          <a:solidFill>
            <a:schemeClr val="tx2">
              <a:lumMod val="10000"/>
              <a:alpha val="50000"/>
            </a:schemeClr>
          </a:solidFill>
          <a:effectLst>
            <a:softEdge rad="127000"/>
          </a:effectLst>
        </p:spPr>
        <p:txBody>
          <a:bodyPr wrap="square" rtlCol="0">
            <a:spAutoFit/>
          </a:bodyPr>
          <a:lstStyle/>
          <a:p>
            <a:r>
              <a:rPr lang="en-US" sz="5400" b="1" dirty="0" smtClean="0">
                <a:solidFill>
                  <a:schemeClr val="accent3">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Potential areas to explore: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how God made me.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God’s power in spiritual growth.</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God’s power in spiritual service.</a:t>
            </a:r>
          </a:p>
          <a:p>
            <a:pPr marL="571500" indent="-571500">
              <a:buFont typeface="Wingdings" panose="05000000000000000000" pitchFamily="2" charset="2"/>
              <a:buChar char="ü"/>
            </a:pPr>
            <a:r>
              <a:rPr lang="en-US" sz="4000" b="1" dirty="0" smtClean="0">
                <a:effectLst>
                  <a:outerShdw blurRad="38100" dist="38100" dir="2700000" algn="tl">
                    <a:srgbClr val="000000">
                      <a:alpha val="43137"/>
                    </a:srgbClr>
                  </a:outerShdw>
                </a:effectLst>
                <a:latin typeface="Times New Roman" pitchFamily="18" charset="0"/>
                <a:cs typeface="Times New Roman" pitchFamily="18" charset="0"/>
              </a:rPr>
              <a:t>For those under our spiritual care.</a:t>
            </a:r>
          </a:p>
        </p:txBody>
      </p:sp>
      <p:sp>
        <p:nvSpPr>
          <p:cNvPr id="3" name="Rounded Rectangle 2"/>
          <p:cNvSpPr/>
          <p:nvPr/>
        </p:nvSpPr>
        <p:spPr>
          <a:xfrm>
            <a:off x="2667000" y="152400"/>
            <a:ext cx="6400800" cy="6553200"/>
          </a:xfrm>
          <a:prstGeom prst="round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smtClean="0">
                <a:solidFill>
                  <a:schemeClr val="tx2">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Paul gave thanks for the churches in:</a:t>
            </a:r>
          </a:p>
          <a:p>
            <a:pPr marL="571500" indent="-571500">
              <a:buFont typeface="Wingdings" panose="05000000000000000000" pitchFamily="2" charset="2"/>
              <a:buChar char="ü"/>
            </a:pPr>
            <a:r>
              <a:rPr lang="en-US" sz="36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Rome (Rom. </a:t>
            </a: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1:8).</a:t>
            </a:r>
          </a:p>
          <a:p>
            <a:pPr marL="571500" indent="-571500">
              <a:buFont typeface="Wingdings" panose="05000000000000000000" pitchFamily="2" charset="2"/>
              <a:buChar char="ü"/>
            </a:pP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Asia </a:t>
            </a:r>
            <a:r>
              <a:rPr lang="en-US" sz="36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Minor (Eph. </a:t>
            </a: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1:16).</a:t>
            </a:r>
          </a:p>
          <a:p>
            <a:pPr marL="571500" indent="-571500">
              <a:buFont typeface="Wingdings" panose="05000000000000000000" pitchFamily="2" charset="2"/>
              <a:buChar char="ü"/>
            </a:pP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Philippi </a:t>
            </a:r>
            <a:r>
              <a:rPr lang="en-US" sz="36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(Phil. </a:t>
            </a: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1:3).</a:t>
            </a:r>
          </a:p>
          <a:p>
            <a:pPr marL="571500" indent="-571500">
              <a:buFont typeface="Wingdings" panose="05000000000000000000" pitchFamily="2" charset="2"/>
              <a:buChar char="ü"/>
            </a:pP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Colossae </a:t>
            </a:r>
            <a:r>
              <a:rPr lang="en-US" sz="36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(Col. </a:t>
            </a: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1:3).</a:t>
            </a:r>
          </a:p>
          <a:p>
            <a:pPr marL="571500" indent="-571500">
              <a:buFont typeface="Wingdings" panose="05000000000000000000" pitchFamily="2" charset="2"/>
              <a:buChar char="ü"/>
            </a:pP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Corinth </a:t>
            </a:r>
            <a:r>
              <a:rPr lang="en-US" sz="36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Cor. </a:t>
            </a: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1:4).</a:t>
            </a:r>
          </a:p>
          <a:p>
            <a:pPr marL="571500" indent="-571500">
              <a:buFont typeface="Wingdings" panose="05000000000000000000" pitchFamily="2" charset="2"/>
              <a:buChar char="ü"/>
            </a:pP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Thessalonica </a:t>
            </a:r>
            <a:r>
              <a:rPr lang="en-US" sz="36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Thess. </a:t>
            </a: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1:2).</a:t>
            </a:r>
          </a:p>
          <a:p>
            <a:pPr marL="571500" indent="-571500">
              <a:buFont typeface="Wingdings" panose="05000000000000000000" pitchFamily="2" charset="2"/>
              <a:buChar char="ü"/>
            </a:pPr>
            <a:r>
              <a:rPr lang="en-US" sz="3600" b="1" i="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All</a:t>
            </a: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Gentile churches (Rom. 16:4). </a:t>
            </a:r>
          </a:p>
        </p:txBody>
      </p:sp>
    </p:spTree>
    <p:extLst>
      <p:ext uri="{BB962C8B-B14F-4D97-AF65-F5344CB8AC3E}">
        <p14:creationId xmlns:p14="http://schemas.microsoft.com/office/powerpoint/2010/main" val="19081653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wipe(left)">
                                      <p:cBhvr>
                                        <p:cTn id="7" dur="500"/>
                                        <p:tgtEl>
                                          <p:spTgt spid="5">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left)">
                                      <p:cBhvr>
                                        <p:cTn id="25" dur="500"/>
                                        <p:tgtEl>
                                          <p:spTgt spid="3">
                                            <p:txEl>
                                              <p:pRg st="2" end="2"/>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left)">
                                      <p:cBhvr>
                                        <p:cTn id="28" dur="500"/>
                                        <p:tgtEl>
                                          <p:spTgt spid="3">
                                            <p:txEl>
                                              <p:pRg st="3" end="3"/>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ipe(left)">
                                      <p:cBhvr>
                                        <p:cTn id="31" dur="500"/>
                                        <p:tgtEl>
                                          <p:spTgt spid="3">
                                            <p:txEl>
                                              <p:pRg st="4" end="4"/>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wipe(left)">
                                      <p:cBhvr>
                                        <p:cTn id="34" dur="500"/>
                                        <p:tgtEl>
                                          <p:spTgt spid="3">
                                            <p:txEl>
                                              <p:pRg st="5" end="5"/>
                                            </p:txEl>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wipe(left)">
                                      <p:cBhvr>
                                        <p:cTn id="4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981200"/>
            <a:ext cx="8763000" cy="4001095"/>
          </a:xfrm>
          <a:prstGeom prst="rect">
            <a:avLst/>
          </a:prstGeom>
          <a:solidFill>
            <a:schemeClr val="tx2">
              <a:lumMod val="10000"/>
              <a:alpha val="50000"/>
            </a:schemeClr>
          </a:solidFill>
          <a:effectLst>
            <a:softEdge rad="127000"/>
          </a:effectLst>
        </p:spPr>
        <p:txBody>
          <a:bodyPr wrap="square" rtlCol="0">
            <a:spAutoFit/>
          </a:bodyPr>
          <a:lstStyle/>
          <a:p>
            <a:r>
              <a:rPr lang="en-US" sz="5400" b="1" dirty="0" smtClean="0">
                <a:solidFill>
                  <a:schemeClr val="accent3">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Potential areas to explore: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how God made me.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God’s power in spiritual growth.</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God’s power in spiritual service.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those under our spiritual care.</a:t>
            </a:r>
          </a:p>
          <a:p>
            <a:pPr marL="571500" indent="-571500">
              <a:buFont typeface="Wingdings" panose="05000000000000000000" pitchFamily="2" charset="2"/>
              <a:buChar char="ü"/>
            </a:pPr>
            <a:r>
              <a:rPr lang="en-US" sz="4000" b="1" dirty="0" smtClean="0">
                <a:effectLst>
                  <a:outerShdw blurRad="38100" dist="38100" dir="2700000" algn="tl">
                    <a:srgbClr val="000000">
                      <a:alpha val="43137"/>
                    </a:srgbClr>
                  </a:outerShdw>
                </a:effectLst>
                <a:latin typeface="Times New Roman" pitchFamily="18" charset="0"/>
                <a:cs typeface="Times New Roman" pitchFamily="18" charset="0"/>
              </a:rPr>
              <a:t>For the privilege of serving God.</a:t>
            </a:r>
          </a:p>
        </p:txBody>
      </p:sp>
      <p:sp>
        <p:nvSpPr>
          <p:cNvPr id="3" name="Rounded Rectangle 2"/>
          <p:cNvSpPr/>
          <p:nvPr/>
        </p:nvSpPr>
        <p:spPr>
          <a:xfrm>
            <a:off x="4191000" y="3961694"/>
            <a:ext cx="4572000" cy="1295400"/>
          </a:xfrm>
          <a:prstGeom prst="round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a:t>
            </a:r>
            <a:r>
              <a:rPr lang="en-US" sz="40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Timothy 1:12-13</a:t>
            </a:r>
            <a:br>
              <a:rPr lang="en-US" sz="40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Corinthians 4:1</a:t>
            </a:r>
            <a:endParaRPr lang="en-US" sz="40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556052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Effect transition="in" filter="wipe(left)">
                                      <p:cBhvr>
                                        <p:cTn id="7" dur="500"/>
                                        <p:tgtEl>
                                          <p:spTgt spid="5">
                                            <p:txEl>
                                              <p:pRg st="5" end="5"/>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6200" y="1143000"/>
            <a:ext cx="5638800" cy="3046988"/>
          </a:xfrm>
          <a:prstGeom prst="rect">
            <a:avLst/>
          </a:prstGeom>
          <a:noFill/>
        </p:spPr>
        <p:txBody>
          <a:bodyPr wrap="square" rtlCol="0">
            <a:spAutoFit/>
          </a:bodyPr>
          <a:lstStyle/>
          <a:p>
            <a:pPr marL="685800" indent="-685800">
              <a:buFont typeface="Wingdings" panose="05000000000000000000" pitchFamily="2" charset="2"/>
              <a:buChar char="Ø"/>
            </a:pPr>
            <a:r>
              <a:rPr lang="en-US" sz="4800" b="1" dirty="0" smtClean="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Aristotle</a:t>
            </a:r>
          </a:p>
          <a:p>
            <a:pPr marL="685800" indent="-685800">
              <a:buFont typeface="Wingdings" panose="05000000000000000000" pitchFamily="2" charset="2"/>
              <a:buChar char="Ø"/>
            </a:pPr>
            <a:r>
              <a:rPr lang="en-US" sz="4800" b="1" dirty="0" smtClean="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Joseph Stalin</a:t>
            </a:r>
          </a:p>
          <a:p>
            <a:pPr marL="685800" indent="-685800">
              <a:buFont typeface="Wingdings" panose="05000000000000000000" pitchFamily="2" charset="2"/>
              <a:buChar char="Ø"/>
            </a:pPr>
            <a:r>
              <a:rPr lang="en-US" sz="4800" b="1" dirty="0" smtClean="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G.K. Chesterton</a:t>
            </a:r>
          </a:p>
          <a:p>
            <a:pPr marL="685800" indent="-685800">
              <a:buFont typeface="Wingdings" panose="05000000000000000000" pitchFamily="2" charset="2"/>
              <a:buChar char="Ø"/>
            </a:pPr>
            <a:r>
              <a:rPr lang="en-US" sz="4800" b="1" dirty="0" smtClean="0">
                <a:solidFill>
                  <a:srgbClr val="4F81BD">
                    <a:lumMod val="20000"/>
                    <a:lumOff val="80000"/>
                  </a:srgbClr>
                </a:solidFill>
                <a:effectLst>
                  <a:outerShdw blurRad="38100" dist="38100" dir="2700000" algn="tl">
                    <a:srgbClr val="000000">
                      <a:alpha val="43137"/>
                    </a:srgbClr>
                  </a:outerShdw>
                </a:effectLst>
                <a:latin typeface="Times New Roman" pitchFamily="18" charset="0"/>
                <a:cs typeface="Times New Roman" pitchFamily="18" charset="0"/>
              </a:rPr>
              <a:t>New Age thought</a:t>
            </a:r>
          </a:p>
        </p:txBody>
      </p:sp>
      <p:sp>
        <p:nvSpPr>
          <p:cNvPr id="3" name="Rounded Rectangle 2"/>
          <p:cNvSpPr/>
          <p:nvPr/>
        </p:nvSpPr>
        <p:spPr>
          <a:xfrm>
            <a:off x="2667000" y="304800"/>
            <a:ext cx="6324600" cy="4953000"/>
          </a:xfrm>
          <a:prstGeom prst="round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 typeface="Wingdings" panose="05000000000000000000" pitchFamily="2" charset="2"/>
              <a:buChar char="ü"/>
            </a:pPr>
            <a:r>
              <a:rPr lang="en-US" sz="4000"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Biblical gratitude is not equivalent to “New Age mind power.”</a:t>
            </a:r>
          </a:p>
          <a:p>
            <a:pPr marL="571500" indent="-571500">
              <a:buFont typeface="Wingdings" panose="05000000000000000000" pitchFamily="2" charset="2"/>
              <a:buChar char="ü"/>
            </a:pPr>
            <a:r>
              <a:rPr lang="en-US" sz="40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Our beliefs have a massive effect </a:t>
            </a:r>
            <a:r>
              <a:rPr lang="en-US" sz="4000" b="1" i="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 </a:t>
            </a:r>
            <a:r>
              <a:rPr lang="en-US" sz="4000" b="1" i="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us</a:t>
            </a:r>
            <a:r>
              <a:rPr lang="en-US" sz="4000"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571500" indent="-571500">
              <a:buFont typeface="Wingdings" panose="05000000000000000000" pitchFamily="2" charset="2"/>
              <a:buChar char="ü"/>
            </a:pPr>
            <a:r>
              <a:rPr lang="en-US" sz="4000"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But </a:t>
            </a:r>
            <a:r>
              <a:rPr lang="en-US" sz="40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they do not affect the external world </a:t>
            </a:r>
            <a:r>
              <a:rPr lang="en-US" sz="4000" b="1" i="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around </a:t>
            </a:r>
            <a:r>
              <a:rPr lang="en-US" sz="4000" b="1" i="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us!</a:t>
            </a:r>
            <a:endParaRPr lang="en-US" sz="40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722211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wipe(left)">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981200"/>
            <a:ext cx="8763000" cy="4616648"/>
          </a:xfrm>
          <a:prstGeom prst="rect">
            <a:avLst/>
          </a:prstGeom>
          <a:solidFill>
            <a:schemeClr val="tx2">
              <a:lumMod val="10000"/>
              <a:alpha val="50000"/>
            </a:schemeClr>
          </a:solidFill>
          <a:effectLst>
            <a:softEdge rad="127000"/>
          </a:effectLst>
        </p:spPr>
        <p:txBody>
          <a:bodyPr wrap="square" rtlCol="0">
            <a:spAutoFit/>
          </a:bodyPr>
          <a:lstStyle/>
          <a:p>
            <a:r>
              <a:rPr lang="en-US" sz="5400" b="1" dirty="0" smtClean="0">
                <a:solidFill>
                  <a:schemeClr val="accent3">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Potential areas to explore: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how God made me.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God’s power in spiritual growth.</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God’s power in spiritual service.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those under our spiritual care.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the privilege of serving God.</a:t>
            </a:r>
          </a:p>
          <a:p>
            <a:pPr marL="571500" indent="-571500">
              <a:buFont typeface="Wingdings" panose="05000000000000000000" pitchFamily="2" charset="2"/>
              <a:buChar char="ü"/>
            </a:pPr>
            <a:r>
              <a:rPr lang="en-US" sz="4000" b="1" dirty="0" smtClean="0">
                <a:effectLst>
                  <a:outerShdw blurRad="38100" dist="38100" dir="2700000" algn="tl">
                    <a:srgbClr val="000000">
                      <a:alpha val="43137"/>
                    </a:srgbClr>
                  </a:outerShdw>
                </a:effectLst>
                <a:latin typeface="Times New Roman" pitchFamily="18" charset="0"/>
                <a:cs typeface="Times New Roman" pitchFamily="18" charset="0"/>
              </a:rPr>
              <a:t>Marriage, kids, work.</a:t>
            </a:r>
          </a:p>
        </p:txBody>
      </p:sp>
      <p:sp>
        <p:nvSpPr>
          <p:cNvPr id="2" name="Rounded Rectangle 1"/>
          <p:cNvSpPr/>
          <p:nvPr/>
        </p:nvSpPr>
        <p:spPr>
          <a:xfrm>
            <a:off x="685800" y="5867400"/>
            <a:ext cx="2362200" cy="730448"/>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a:off x="2133600" y="1752600"/>
            <a:ext cx="2514600" cy="3962400"/>
          </a:xfrm>
          <a:prstGeom prst="straightConnector1">
            <a:avLst/>
          </a:prstGeom>
          <a:ln w="190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152400" y="152400"/>
            <a:ext cx="8839200" cy="3505200"/>
          </a:xfrm>
          <a:prstGeom prst="round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 typeface="Wingdings" panose="05000000000000000000" pitchFamily="2" charset="2"/>
              <a:buChar char="ü"/>
            </a:pPr>
            <a:r>
              <a:rPr lang="en-US" sz="36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“[God] Himself is kind to ungrateful and evil men” (Lk. 6:35</a:t>
            </a: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571500" indent="-571500">
              <a:buFont typeface="Wingdings" panose="05000000000000000000" pitchFamily="2" charset="2"/>
              <a:buChar char="ü"/>
            </a:pPr>
            <a:r>
              <a:rPr lang="en-US" sz="36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“She knows how I feel</a:t>
            </a: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571500" indent="-571500">
              <a:buFont typeface="Wingdings" panose="05000000000000000000" pitchFamily="2" charset="2"/>
              <a:buChar char="ü"/>
            </a:pP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36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When is the last time I told her how much I appreciate her love, sacrifice, and hard </a:t>
            </a: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work?”</a:t>
            </a:r>
            <a:endParaRPr lang="en-US" sz="36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914400" y="1524000"/>
            <a:ext cx="4800600" cy="3048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14400" y="1524000"/>
            <a:ext cx="4800600" cy="3048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30670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animEffect transition="in" filter="wipe(left)">
                                      <p:cBhvr>
                                        <p:cTn id="7" dur="500"/>
                                        <p:tgtEl>
                                          <p:spTgt spid="5">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left)">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Effect transition="in" filter="wipe(left)">
                                      <p:cBhvr>
                                        <p:cTn id="31" dur="500"/>
                                        <p:tgtEl>
                                          <p:spTgt spid="7">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fltVal val="0"/>
                                          </p:val>
                                        </p:tav>
                                        <p:tav tm="100000">
                                          <p:val>
                                            <p:strVal val="#ppt_w"/>
                                          </p:val>
                                        </p:tav>
                                      </p:tavLst>
                                    </p:anim>
                                    <p:anim calcmode="lin" valueType="num">
                                      <p:cBhvr>
                                        <p:cTn id="37" dur="500" fill="hold"/>
                                        <p:tgtEl>
                                          <p:spTgt spid="4"/>
                                        </p:tgtEl>
                                        <p:attrNameLst>
                                          <p:attrName>ppt_h</p:attrName>
                                        </p:attrNameLst>
                                      </p:cBhvr>
                                      <p:tavLst>
                                        <p:tav tm="0">
                                          <p:val>
                                            <p:fltVal val="0"/>
                                          </p:val>
                                        </p:tav>
                                        <p:tav tm="100000">
                                          <p:val>
                                            <p:strVal val="#ppt_h"/>
                                          </p:val>
                                        </p:tav>
                                      </p:tavLst>
                                    </p:anim>
                                    <p:animEffect transition="in" filter="fade">
                                      <p:cBhvr>
                                        <p:cTn id="38" dur="500"/>
                                        <p:tgtEl>
                                          <p:spTgt spid="4"/>
                                        </p:tgtEl>
                                      </p:cBhvr>
                                    </p:animEffect>
                                  </p:childTnLst>
                                </p:cTn>
                              </p:par>
                              <p:par>
                                <p:cTn id="39" presetID="53" presetClass="entr" presetSubtype="16"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7">
                                            <p:txEl>
                                              <p:pRg st="2" end="2"/>
                                            </p:txEl>
                                          </p:spTgt>
                                        </p:tgtEl>
                                        <p:attrNameLst>
                                          <p:attrName>style.visibility</p:attrName>
                                        </p:attrNameLst>
                                      </p:cBhvr>
                                      <p:to>
                                        <p:strVal val="visible"/>
                                      </p:to>
                                    </p:set>
                                    <p:animEffect transition="in" filter="wipe(left)">
                                      <p:cBhvr>
                                        <p:cTn id="4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981200"/>
            <a:ext cx="8763000" cy="4616648"/>
          </a:xfrm>
          <a:prstGeom prst="rect">
            <a:avLst/>
          </a:prstGeom>
          <a:solidFill>
            <a:schemeClr val="tx2">
              <a:lumMod val="10000"/>
              <a:alpha val="50000"/>
            </a:schemeClr>
          </a:solidFill>
          <a:effectLst>
            <a:softEdge rad="127000"/>
          </a:effectLst>
        </p:spPr>
        <p:txBody>
          <a:bodyPr wrap="square" rtlCol="0">
            <a:spAutoFit/>
          </a:bodyPr>
          <a:lstStyle/>
          <a:p>
            <a:r>
              <a:rPr lang="en-US" sz="5400" b="1" dirty="0" smtClean="0">
                <a:solidFill>
                  <a:schemeClr val="accent3">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Potential areas to explore: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how God made me.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God’s power in spiritual growth.</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God’s power in spiritual service.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those under our spiritual care.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the privilege of serving God.</a:t>
            </a:r>
          </a:p>
          <a:p>
            <a:pPr marL="571500" indent="-571500">
              <a:buFont typeface="Wingdings" panose="05000000000000000000" pitchFamily="2" charset="2"/>
              <a:buChar char="ü"/>
            </a:pPr>
            <a:r>
              <a:rPr lang="en-US" sz="4000" b="1" dirty="0" smtClean="0">
                <a:effectLst>
                  <a:outerShdw blurRad="38100" dist="38100" dir="2700000" algn="tl">
                    <a:srgbClr val="000000">
                      <a:alpha val="43137"/>
                    </a:srgbClr>
                  </a:outerShdw>
                </a:effectLst>
                <a:latin typeface="Times New Roman" pitchFamily="18" charset="0"/>
                <a:cs typeface="Times New Roman" pitchFamily="18" charset="0"/>
              </a:rPr>
              <a:t>Marriage, kids, work.</a:t>
            </a:r>
          </a:p>
        </p:txBody>
      </p:sp>
      <p:sp>
        <p:nvSpPr>
          <p:cNvPr id="2" name="Rounded Rectangle 1"/>
          <p:cNvSpPr/>
          <p:nvPr/>
        </p:nvSpPr>
        <p:spPr>
          <a:xfrm>
            <a:off x="2971800" y="5867400"/>
            <a:ext cx="1295400" cy="730448"/>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a:off x="3581400" y="1752600"/>
            <a:ext cx="1066800" cy="4114800"/>
          </a:xfrm>
          <a:prstGeom prst="straightConnector1">
            <a:avLst/>
          </a:prstGeom>
          <a:ln w="190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152400" y="152400"/>
            <a:ext cx="8839200" cy="3505200"/>
          </a:xfrm>
          <a:prstGeom prst="round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 typeface="Wingdings" panose="05000000000000000000" pitchFamily="2" charset="2"/>
              <a:buChar char="ü"/>
            </a:pP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More than mere etiquette.</a:t>
            </a:r>
          </a:p>
          <a:p>
            <a:pPr marL="571500" indent="-571500">
              <a:buFont typeface="Wingdings" panose="05000000000000000000" pitchFamily="2" charset="2"/>
              <a:buChar char="ü"/>
            </a:pP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“Three things” every night.</a:t>
            </a:r>
          </a:p>
          <a:p>
            <a:pPr marL="571500" indent="-571500">
              <a:buFont typeface="Wingdings" panose="05000000000000000000" pitchFamily="2" charset="2"/>
              <a:buChar char="ü"/>
            </a:pPr>
            <a:r>
              <a:rPr lang="en-US" sz="36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When we sit around the dinner table, do we spend most of our time complaining about serving God</a:t>
            </a: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571500" indent="-571500">
              <a:buFont typeface="Wingdings" panose="05000000000000000000" pitchFamily="2" charset="2"/>
              <a:buChar char="ü"/>
            </a:pP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What might this communicate?</a:t>
            </a:r>
            <a:endParaRPr lang="en-US" sz="3600" b="1" dirty="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923256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left)">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981200"/>
            <a:ext cx="8763000" cy="4616648"/>
          </a:xfrm>
          <a:prstGeom prst="rect">
            <a:avLst/>
          </a:prstGeom>
          <a:solidFill>
            <a:schemeClr val="tx2">
              <a:lumMod val="10000"/>
              <a:alpha val="50000"/>
            </a:schemeClr>
          </a:solidFill>
          <a:effectLst>
            <a:softEdge rad="127000"/>
          </a:effectLst>
        </p:spPr>
        <p:txBody>
          <a:bodyPr wrap="square" rtlCol="0">
            <a:spAutoFit/>
          </a:bodyPr>
          <a:lstStyle/>
          <a:p>
            <a:r>
              <a:rPr lang="en-US" sz="5400" b="1" dirty="0" smtClean="0">
                <a:solidFill>
                  <a:schemeClr val="accent3">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Potential areas to explore: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how God made me.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God’s power in spiritual growth.</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God’s power in spiritual service.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those under our spiritual care.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the privilege of serving God.</a:t>
            </a:r>
          </a:p>
          <a:p>
            <a:pPr marL="571500" indent="-571500">
              <a:buFont typeface="Wingdings" panose="05000000000000000000" pitchFamily="2" charset="2"/>
              <a:buChar char="ü"/>
            </a:pPr>
            <a:r>
              <a:rPr lang="en-US" sz="4000" b="1" dirty="0" smtClean="0">
                <a:effectLst>
                  <a:outerShdw blurRad="38100" dist="38100" dir="2700000" algn="tl">
                    <a:srgbClr val="000000">
                      <a:alpha val="43137"/>
                    </a:srgbClr>
                  </a:outerShdw>
                </a:effectLst>
                <a:latin typeface="Times New Roman" pitchFamily="18" charset="0"/>
                <a:cs typeface="Times New Roman" pitchFamily="18" charset="0"/>
              </a:rPr>
              <a:t>Marriage, kids, work.</a:t>
            </a:r>
          </a:p>
        </p:txBody>
      </p:sp>
      <p:sp>
        <p:nvSpPr>
          <p:cNvPr id="2" name="Rounded Rectangle 1"/>
          <p:cNvSpPr/>
          <p:nvPr/>
        </p:nvSpPr>
        <p:spPr>
          <a:xfrm>
            <a:off x="4179970" y="5867400"/>
            <a:ext cx="1458829" cy="730448"/>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4648200" y="1752600"/>
            <a:ext cx="76200" cy="3962400"/>
          </a:xfrm>
          <a:prstGeom prst="straightConnector1">
            <a:avLst/>
          </a:prstGeom>
          <a:ln w="190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152400" y="152400"/>
            <a:ext cx="8839200" cy="3505200"/>
          </a:xfrm>
          <a:prstGeom prst="round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 typeface="Wingdings" panose="05000000000000000000" pitchFamily="2" charset="2"/>
              <a:buChar char="ü"/>
            </a:pP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Current job was the lowest on the list.</a:t>
            </a:r>
          </a:p>
          <a:p>
            <a:pPr marL="571500" indent="-571500">
              <a:buFont typeface="Wingdings" panose="05000000000000000000" pitchFamily="2" charset="2"/>
              <a:buChar char="ü"/>
            </a:pP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Work was the least likely place for people to express gratitude.</a:t>
            </a:r>
          </a:p>
          <a:p>
            <a:pPr marL="571500" indent="-571500">
              <a:buFont typeface="Wingdings" panose="05000000000000000000" pitchFamily="2" charset="2"/>
              <a:buChar char="ü"/>
            </a:pP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However, people desired to be thanked more often at work!</a:t>
            </a:r>
          </a:p>
          <a:p>
            <a:pPr algn="r"/>
            <a:r>
              <a:rPr lang="en-US" sz="1600" b="1" dirty="0" smtClean="0">
                <a:solidFill>
                  <a:srgbClr val="625B3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Gratitude Study for the John Templeton Foundation: </a:t>
            </a:r>
            <a:r>
              <a:rPr lang="en-US" sz="1600" b="1" dirty="0" err="1" smtClean="0">
                <a:solidFill>
                  <a:srgbClr val="625B3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Emiliana</a:t>
            </a:r>
            <a:r>
              <a:rPr lang="en-US" sz="1600" b="1" dirty="0" smtClean="0">
                <a:solidFill>
                  <a:srgbClr val="625B3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b="1" dirty="0">
                <a:solidFill>
                  <a:srgbClr val="625B3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 Simon-Thomas &amp; Jeremy Adam Smith, “How Grateful are Americans?” </a:t>
            </a:r>
            <a:r>
              <a:rPr lang="en-US" sz="1600" b="1" i="1" dirty="0">
                <a:solidFill>
                  <a:srgbClr val="625B3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Greater Good Magazine </a:t>
            </a:r>
            <a:r>
              <a:rPr lang="en-US" sz="1600" b="1" dirty="0">
                <a:solidFill>
                  <a:srgbClr val="625B3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(January 10, 2013), </a:t>
            </a:r>
          </a:p>
        </p:txBody>
      </p:sp>
      <p:sp>
        <p:nvSpPr>
          <p:cNvPr id="9" name="Rounded Rectangle 8"/>
          <p:cNvSpPr/>
          <p:nvPr/>
        </p:nvSpPr>
        <p:spPr>
          <a:xfrm>
            <a:off x="990600" y="533400"/>
            <a:ext cx="7848600" cy="4724400"/>
          </a:xfrm>
          <a:prstGeom prst="round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(Phil. 2:14-16) Do all things without </a:t>
            </a:r>
            <a:r>
              <a:rPr lang="en-US" sz="3600" b="1" u="sng"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grumbling</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or </a:t>
            </a:r>
            <a:r>
              <a:rPr lang="en-US" sz="3600" b="1" u="sng"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disputing</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 </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that you will prove yourselves to be blameless and innocent, children of God above reproach in the midst of a crooked and perverse generation, among whom you appear as lights in the world, </a:t>
            </a:r>
            <a:r>
              <a:rPr lang="en-US" sz="36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holding </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fast the word of </a:t>
            </a:r>
            <a:r>
              <a:rPr lang="en-US" sz="36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life</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0605620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wipe(left)">
                                      <p:cBhvr>
                                        <p:cTn id="7" dur="500"/>
                                        <p:tgtEl>
                                          <p:spTgt spid="8">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left)">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981200"/>
            <a:ext cx="8763000" cy="4616648"/>
          </a:xfrm>
          <a:prstGeom prst="rect">
            <a:avLst/>
          </a:prstGeom>
          <a:solidFill>
            <a:schemeClr val="tx2">
              <a:lumMod val="10000"/>
              <a:alpha val="50000"/>
            </a:schemeClr>
          </a:solidFill>
          <a:effectLst>
            <a:softEdge rad="127000"/>
          </a:effectLst>
        </p:spPr>
        <p:txBody>
          <a:bodyPr wrap="square" rtlCol="0">
            <a:spAutoFit/>
          </a:bodyPr>
          <a:lstStyle/>
          <a:p>
            <a:r>
              <a:rPr lang="en-US" sz="5400" b="1" dirty="0" smtClean="0">
                <a:solidFill>
                  <a:schemeClr val="accent3">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Potential areas to explore: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how God made me.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God’s power in spiritual growth.</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God’s power in spiritual service.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those under our spiritual care.</a:t>
            </a:r>
          </a:p>
          <a:p>
            <a:pPr marL="571500" indent="-571500">
              <a:buFont typeface="Wingdings" panose="05000000000000000000" pitchFamily="2" charset="2"/>
              <a:buChar char="ü"/>
            </a:pPr>
            <a:r>
              <a:rPr 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For the privilege of serving God.</a:t>
            </a:r>
          </a:p>
          <a:p>
            <a:pPr marL="571500" indent="-571500">
              <a:buFont typeface="Wingdings" panose="05000000000000000000" pitchFamily="2" charset="2"/>
              <a:buChar char="ü"/>
            </a:pPr>
            <a:r>
              <a:rPr lang="en-US" sz="4000" b="1" dirty="0" smtClean="0">
                <a:effectLst>
                  <a:outerShdw blurRad="38100" dist="38100" dir="2700000" algn="tl">
                    <a:srgbClr val="000000">
                      <a:alpha val="43137"/>
                    </a:srgbClr>
                  </a:outerShdw>
                </a:effectLst>
                <a:latin typeface="Times New Roman" pitchFamily="18" charset="0"/>
                <a:cs typeface="Times New Roman" pitchFamily="18" charset="0"/>
              </a:rPr>
              <a:t>Marriage, kids, work.</a:t>
            </a:r>
          </a:p>
        </p:txBody>
      </p:sp>
      <p:sp>
        <p:nvSpPr>
          <p:cNvPr id="2" name="Rounded Rectangle 1"/>
          <p:cNvSpPr/>
          <p:nvPr/>
        </p:nvSpPr>
        <p:spPr>
          <a:xfrm>
            <a:off x="4179970" y="5867400"/>
            <a:ext cx="1458829" cy="730448"/>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4648200" y="1752600"/>
            <a:ext cx="76200" cy="3962400"/>
          </a:xfrm>
          <a:prstGeom prst="straightConnector1">
            <a:avLst/>
          </a:prstGeom>
          <a:ln w="190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152400" y="152400"/>
            <a:ext cx="8839200" cy="3505200"/>
          </a:xfrm>
          <a:prstGeom prst="round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 typeface="Wingdings" panose="05000000000000000000" pitchFamily="2" charset="2"/>
              <a:buChar char="ü"/>
            </a:pP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Current job was the lowest on the list.</a:t>
            </a:r>
          </a:p>
          <a:p>
            <a:pPr marL="571500" indent="-571500">
              <a:buFont typeface="Wingdings" panose="05000000000000000000" pitchFamily="2" charset="2"/>
              <a:buChar char="ü"/>
            </a:pP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Work was the least likely place for people to express gratitude.</a:t>
            </a:r>
          </a:p>
          <a:p>
            <a:pPr marL="571500" indent="-571500">
              <a:buFont typeface="Wingdings" panose="05000000000000000000" pitchFamily="2" charset="2"/>
              <a:buChar char="ü"/>
            </a:pPr>
            <a:r>
              <a:rPr lang="en-US" sz="3600" b="1" dirty="0" smtClean="0">
                <a:solidFill>
                  <a:schemeClr val="tx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However, people desired to be thanked more often at work!</a:t>
            </a:r>
          </a:p>
          <a:p>
            <a:pPr algn="r"/>
            <a:r>
              <a:rPr lang="en-US" sz="1600" b="1" dirty="0" smtClean="0">
                <a:solidFill>
                  <a:srgbClr val="625B3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Gratitude Study for the John Templeton Foundation: </a:t>
            </a:r>
            <a:r>
              <a:rPr lang="en-US" sz="1600" b="1" dirty="0" err="1" smtClean="0">
                <a:solidFill>
                  <a:srgbClr val="625B3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Emiliana</a:t>
            </a:r>
            <a:r>
              <a:rPr lang="en-US" sz="1600" b="1" dirty="0" smtClean="0">
                <a:solidFill>
                  <a:srgbClr val="625B3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b="1" dirty="0">
                <a:solidFill>
                  <a:srgbClr val="625B3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 Simon-Thomas &amp; Jeremy Adam Smith, “How Grateful are Americans?” </a:t>
            </a:r>
            <a:r>
              <a:rPr lang="en-US" sz="1600" b="1" i="1" dirty="0">
                <a:solidFill>
                  <a:srgbClr val="625B3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Greater Good Magazine </a:t>
            </a:r>
            <a:r>
              <a:rPr lang="en-US" sz="1600" b="1" dirty="0">
                <a:solidFill>
                  <a:srgbClr val="625B3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(January 10, 2013), </a:t>
            </a:r>
          </a:p>
        </p:txBody>
      </p:sp>
      <p:sp>
        <p:nvSpPr>
          <p:cNvPr id="9" name="Rounded Rectangle 8"/>
          <p:cNvSpPr/>
          <p:nvPr/>
        </p:nvSpPr>
        <p:spPr>
          <a:xfrm>
            <a:off x="990600" y="533400"/>
            <a:ext cx="7848600" cy="4724400"/>
          </a:xfrm>
          <a:prstGeom prst="round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(Phil. 2:14-16) Do all things without grumbling or disputing; </a:t>
            </a:r>
            <a:r>
              <a:rPr lang="en-US" sz="36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 </a:t>
            </a:r>
            <a:r>
              <a:rPr 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that you will prove yourselves to be blameless and innocent, children of God above reproach in the midst of a crooked and perverse generation, </a:t>
            </a:r>
            <a:r>
              <a:rPr lang="en-US" sz="3600" b="1" u="sng"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among whom you appear as lights in the world, </a:t>
            </a:r>
            <a:r>
              <a:rPr lang="en-US" sz="3600" b="1" u="sng"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holding </a:t>
            </a:r>
            <a:r>
              <a:rPr lang="en-US" sz="3600" b="1" u="sng"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fast the word of </a:t>
            </a:r>
            <a:r>
              <a:rPr lang="en-US" sz="3600" b="1" u="sng"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life</a:t>
            </a:r>
            <a:r>
              <a:rPr lang="en-US" sz="3600" b="1" u="sng"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57084710"/>
      </p:ext>
    </p:extLst>
  </p:cSld>
  <p:clrMapOvr>
    <a:masterClrMapping/>
  </p:clrMapOvr>
  <p:transition>
    <p:wipe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703016"/>
            <a:ext cx="9144000" cy="4154984"/>
          </a:xfrm>
          <a:prstGeom prst="rect">
            <a:avLst/>
          </a:prstGeom>
          <a:solidFill>
            <a:schemeClr val="bg2">
              <a:lumMod val="50000"/>
              <a:alpha val="50000"/>
            </a:schemeClr>
          </a:solidFill>
          <a:effectLst>
            <a:softEdge rad="127000"/>
          </a:effectLst>
        </p:spPr>
        <p:txBody>
          <a:bodyPr wrap="square" rtlCol="0">
            <a:spAutoFit/>
          </a:bodyPr>
          <a:lstStyle/>
          <a:p>
            <a:pPr marL="685800" indent="-685800">
              <a:buFont typeface="Wingdings" panose="05000000000000000000" pitchFamily="2" charset="2"/>
              <a:buChar char="Ø"/>
            </a:pPr>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Our </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major problem isn’t that God </a:t>
            </a:r>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has held back on blessing us…</a:t>
            </a:r>
          </a:p>
          <a:p>
            <a:pPr marL="685800" indent="-685800">
              <a:buFont typeface="Wingdings" panose="05000000000000000000" pitchFamily="2" charset="2"/>
              <a:buChar char="Ø"/>
            </a:pPr>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But </a:t>
            </a:r>
            <a:r>
              <a:rPr lang="en-US" sz="4400" b="1" dirty="0">
                <a:effectLst>
                  <a:outerShdw blurRad="38100" dist="38100" dir="2700000" algn="tl">
                    <a:srgbClr val="000000">
                      <a:alpha val="43137"/>
                    </a:srgbClr>
                  </a:outerShdw>
                </a:effectLst>
                <a:latin typeface="Times New Roman" pitchFamily="18" charset="0"/>
                <a:cs typeface="Times New Roman" pitchFamily="18" charset="0"/>
              </a:rPr>
              <a:t>that we </a:t>
            </a:r>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refuse to recognize it!</a:t>
            </a:r>
          </a:p>
          <a:p>
            <a:pPr marL="685800" indent="-685800">
              <a:buFont typeface="Wingdings" panose="05000000000000000000" pitchFamily="2" charset="2"/>
              <a:buChar char="Ø"/>
            </a:pPr>
            <a:r>
              <a:rPr lang="en-US" sz="4400" b="1" dirty="0">
                <a:effectLst>
                  <a:outerShdw blurRad="38100" dist="38100" dir="2700000" algn="tl">
                    <a:srgbClr val="000000">
                      <a:alpha val="43137"/>
                    </a:srgbClr>
                  </a:outerShdw>
                </a:effectLst>
                <a:latin typeface="Times New Roman" pitchFamily="18" charset="0"/>
                <a:cs typeface="Times New Roman" pitchFamily="18" charset="0"/>
              </a:rPr>
              <a:t>Will another blessing from God really change an ungrateful attitude in our hearts</a:t>
            </a:r>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en-US" sz="44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Rounded Rectangle 3"/>
          <p:cNvSpPr/>
          <p:nvPr/>
        </p:nvSpPr>
        <p:spPr>
          <a:xfrm>
            <a:off x="152400" y="228600"/>
            <a:ext cx="7848600" cy="2590800"/>
          </a:xfrm>
          <a:prstGeom prst="roundRect">
            <a:avLst/>
          </a:prstGeom>
          <a:solidFill>
            <a:schemeClr val="bg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smtClean="0">
                <a:solidFill>
                  <a:srgbClr val="1F497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My challenge for each of you…</a:t>
            </a:r>
            <a:endParaRPr lang="en-US" sz="8000" b="1" dirty="0">
              <a:solidFill>
                <a:srgbClr val="1F497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972719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6200" y="1143000"/>
            <a:ext cx="5638800" cy="4524315"/>
          </a:xfrm>
          <a:prstGeom prst="rect">
            <a:avLst/>
          </a:prstGeom>
          <a:noFill/>
        </p:spPr>
        <p:txBody>
          <a:bodyPr wrap="square" rtlCol="0">
            <a:spAutoFit/>
          </a:bodyPr>
          <a:lstStyle/>
          <a:p>
            <a:pPr marL="685800" indent="-685800">
              <a:buFont typeface="Wingdings" panose="05000000000000000000" pitchFamily="2" charset="2"/>
              <a:buChar char="Ø"/>
            </a:pPr>
            <a:r>
              <a:rPr lang="en-US" sz="4800" b="1" dirty="0" smtClean="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Aristotle</a:t>
            </a:r>
          </a:p>
          <a:p>
            <a:pPr marL="685800" indent="-685800">
              <a:buFont typeface="Wingdings" panose="05000000000000000000" pitchFamily="2" charset="2"/>
              <a:buChar char="Ø"/>
            </a:pPr>
            <a:r>
              <a:rPr lang="en-US" sz="4800" b="1" dirty="0" smtClean="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Joseph Stalin</a:t>
            </a:r>
          </a:p>
          <a:p>
            <a:pPr marL="685800" indent="-685800">
              <a:buFont typeface="Wingdings" panose="05000000000000000000" pitchFamily="2" charset="2"/>
              <a:buChar char="Ø"/>
            </a:pPr>
            <a:r>
              <a:rPr lang="en-US" sz="4800" b="1" dirty="0" smtClean="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G.K. Chesterton</a:t>
            </a:r>
          </a:p>
          <a:p>
            <a:pPr marL="685800" indent="-685800">
              <a:buFont typeface="Wingdings" panose="05000000000000000000" pitchFamily="2" charset="2"/>
              <a:buChar char="Ø"/>
            </a:pPr>
            <a:r>
              <a:rPr lang="en-US" sz="4800" b="1" dirty="0" smtClean="0">
                <a:solidFill>
                  <a:schemeClr val="tx1">
                    <a:lumMod val="65000"/>
                  </a:schemeClr>
                </a:solidFill>
                <a:effectLst>
                  <a:outerShdw blurRad="38100" dist="38100" dir="2700000" algn="tl">
                    <a:srgbClr val="000000">
                      <a:alpha val="43137"/>
                    </a:srgbClr>
                  </a:outerShdw>
                </a:effectLst>
                <a:latin typeface="Times New Roman" pitchFamily="18" charset="0"/>
                <a:cs typeface="Times New Roman" pitchFamily="18" charset="0"/>
              </a:rPr>
              <a:t>New Age thought</a:t>
            </a:r>
          </a:p>
          <a:p>
            <a:pPr marL="685800" indent="-685800">
              <a:buFont typeface="Wingdings" panose="05000000000000000000" pitchFamily="2" charset="2"/>
              <a:buChar char="Ø"/>
            </a:pPr>
            <a:r>
              <a:rPr lang="en-US" sz="4800" b="1" dirty="0" smtClean="0">
                <a:solidFill>
                  <a:srgbClr val="4F81BD">
                    <a:lumMod val="20000"/>
                    <a:lumOff val="80000"/>
                  </a:srgbClr>
                </a:solidFill>
                <a:effectLst>
                  <a:outerShdw blurRad="38100" dist="38100" dir="2700000" algn="tl">
                    <a:srgbClr val="000000">
                      <a:alpha val="43137"/>
                    </a:srgbClr>
                  </a:outerShdw>
                </a:effectLst>
                <a:latin typeface="Times New Roman" pitchFamily="18" charset="0"/>
                <a:cs typeface="Times New Roman" pitchFamily="18" charset="0"/>
              </a:rPr>
              <a:t>Legalistic religious systems</a:t>
            </a:r>
          </a:p>
        </p:txBody>
      </p:sp>
      <p:sp>
        <p:nvSpPr>
          <p:cNvPr id="3" name="Rounded Rectangle 2"/>
          <p:cNvSpPr/>
          <p:nvPr/>
        </p:nvSpPr>
        <p:spPr>
          <a:xfrm>
            <a:off x="152400" y="228600"/>
            <a:ext cx="8305800" cy="3886200"/>
          </a:xfrm>
          <a:prstGeom prst="round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Pharisee </a:t>
            </a:r>
            <a:r>
              <a:rPr lang="en-US" sz="4000"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[said], ‘God</a:t>
            </a:r>
            <a:r>
              <a:rPr lang="en-US" sz="40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 thank </a:t>
            </a:r>
            <a:r>
              <a:rPr lang="en-US" sz="4000"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You</a:t>
            </a:r>
          </a:p>
          <a:p>
            <a:endParaRPr lang="en-US" sz="40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en-US" sz="4000"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en-US" sz="40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en-US" sz="40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787289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wipe(left)">
                                      <p:cBhvr>
                                        <p:cTn id="7" dur="5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6200" y="1143000"/>
            <a:ext cx="5638800" cy="4524315"/>
          </a:xfrm>
          <a:prstGeom prst="rect">
            <a:avLst/>
          </a:prstGeom>
          <a:noFill/>
        </p:spPr>
        <p:txBody>
          <a:bodyPr wrap="square" rtlCol="0">
            <a:spAutoFit/>
          </a:bodyPr>
          <a:lstStyle/>
          <a:p>
            <a:pPr marL="685800" indent="-685800">
              <a:buFont typeface="Wingdings" panose="05000000000000000000" pitchFamily="2" charset="2"/>
              <a:buChar char="Ø"/>
            </a:pPr>
            <a:r>
              <a:rPr lang="en-US" sz="4800" b="1" dirty="0" smtClean="0">
                <a:solidFill>
                  <a:prstClr val="white">
                    <a:lumMod val="65000"/>
                  </a:prstClr>
                </a:solidFill>
                <a:effectLst>
                  <a:outerShdw blurRad="38100" dist="38100" dir="2700000" algn="tl">
                    <a:srgbClr val="000000">
                      <a:alpha val="43137"/>
                    </a:srgbClr>
                  </a:outerShdw>
                </a:effectLst>
                <a:latin typeface="Times New Roman" pitchFamily="18" charset="0"/>
                <a:cs typeface="Times New Roman" pitchFamily="18" charset="0"/>
              </a:rPr>
              <a:t>Aristotle</a:t>
            </a:r>
          </a:p>
          <a:p>
            <a:pPr marL="685800" indent="-685800">
              <a:buFont typeface="Wingdings" panose="05000000000000000000" pitchFamily="2" charset="2"/>
              <a:buChar char="Ø"/>
            </a:pPr>
            <a:r>
              <a:rPr lang="en-US" sz="4800" b="1" dirty="0" smtClean="0">
                <a:solidFill>
                  <a:prstClr val="white">
                    <a:lumMod val="65000"/>
                  </a:prstClr>
                </a:solidFill>
                <a:effectLst>
                  <a:outerShdw blurRad="38100" dist="38100" dir="2700000" algn="tl">
                    <a:srgbClr val="000000">
                      <a:alpha val="43137"/>
                    </a:srgbClr>
                  </a:outerShdw>
                </a:effectLst>
                <a:latin typeface="Times New Roman" pitchFamily="18" charset="0"/>
                <a:cs typeface="Times New Roman" pitchFamily="18" charset="0"/>
              </a:rPr>
              <a:t>Joseph Stalin</a:t>
            </a:r>
          </a:p>
          <a:p>
            <a:pPr marL="685800" indent="-685800">
              <a:buFont typeface="Wingdings" panose="05000000000000000000" pitchFamily="2" charset="2"/>
              <a:buChar char="Ø"/>
            </a:pPr>
            <a:r>
              <a:rPr lang="en-US" sz="4800" b="1" dirty="0" smtClean="0">
                <a:solidFill>
                  <a:prstClr val="white">
                    <a:lumMod val="65000"/>
                  </a:prstClr>
                </a:solidFill>
                <a:effectLst>
                  <a:outerShdw blurRad="38100" dist="38100" dir="2700000" algn="tl">
                    <a:srgbClr val="000000">
                      <a:alpha val="43137"/>
                    </a:srgbClr>
                  </a:outerShdw>
                </a:effectLst>
                <a:latin typeface="Times New Roman" pitchFamily="18" charset="0"/>
                <a:cs typeface="Times New Roman" pitchFamily="18" charset="0"/>
              </a:rPr>
              <a:t>G.K. Chesterton</a:t>
            </a:r>
          </a:p>
          <a:p>
            <a:pPr marL="685800" indent="-685800">
              <a:buFont typeface="Wingdings" panose="05000000000000000000" pitchFamily="2" charset="2"/>
              <a:buChar char="Ø"/>
            </a:pPr>
            <a:r>
              <a:rPr lang="en-US" sz="4800" b="1" dirty="0" smtClean="0">
                <a:solidFill>
                  <a:prstClr val="white">
                    <a:lumMod val="65000"/>
                  </a:prstClr>
                </a:solidFill>
                <a:effectLst>
                  <a:outerShdw blurRad="38100" dist="38100" dir="2700000" algn="tl">
                    <a:srgbClr val="000000">
                      <a:alpha val="43137"/>
                    </a:srgbClr>
                  </a:outerShdw>
                </a:effectLst>
                <a:latin typeface="Times New Roman" pitchFamily="18" charset="0"/>
                <a:cs typeface="Times New Roman" pitchFamily="18" charset="0"/>
              </a:rPr>
              <a:t>New Age thought</a:t>
            </a:r>
          </a:p>
          <a:p>
            <a:pPr marL="685800" indent="-685800">
              <a:buFont typeface="Wingdings" panose="05000000000000000000" pitchFamily="2" charset="2"/>
              <a:buChar char="Ø"/>
            </a:pPr>
            <a:r>
              <a:rPr lang="en-US" sz="4800" b="1" dirty="0" smtClean="0">
                <a:solidFill>
                  <a:srgbClr val="4F81BD">
                    <a:lumMod val="20000"/>
                    <a:lumOff val="80000"/>
                  </a:srgbClr>
                </a:solidFill>
                <a:effectLst>
                  <a:outerShdw blurRad="38100" dist="38100" dir="2700000" algn="tl">
                    <a:srgbClr val="000000">
                      <a:alpha val="43137"/>
                    </a:srgbClr>
                  </a:outerShdw>
                </a:effectLst>
                <a:latin typeface="Times New Roman" pitchFamily="18" charset="0"/>
                <a:cs typeface="Times New Roman" pitchFamily="18" charset="0"/>
              </a:rPr>
              <a:t>Legalistic religious systems</a:t>
            </a:r>
          </a:p>
        </p:txBody>
      </p:sp>
      <p:sp>
        <p:nvSpPr>
          <p:cNvPr id="3" name="Rounded Rectangle 2"/>
          <p:cNvSpPr/>
          <p:nvPr/>
        </p:nvSpPr>
        <p:spPr>
          <a:xfrm>
            <a:off x="152400" y="228600"/>
            <a:ext cx="8305800" cy="3886200"/>
          </a:xfrm>
          <a:prstGeom prst="round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Pharisee </a:t>
            </a:r>
            <a:r>
              <a:rPr lang="en-US" sz="4000" b="1" dirty="0" smtClean="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[said], ‘God</a:t>
            </a:r>
            <a:r>
              <a:rPr lang="en-US" sz="4000" b="1" dirty="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 thank You that </a:t>
            </a:r>
            <a:r>
              <a:rPr lang="en-US" sz="4000" b="1" u="sng" dirty="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am not like other </a:t>
            </a:r>
            <a:r>
              <a:rPr lang="en-US" sz="4000" b="1" u="sng" dirty="0" smtClean="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people</a:t>
            </a:r>
            <a:r>
              <a:rPr lang="en-US" sz="4000" b="1" dirty="0" smtClean="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r>
              <a:rPr lang="en-US" sz="4000" b="1" dirty="0" smtClean="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swindlers</a:t>
            </a:r>
            <a:r>
              <a:rPr lang="en-US" sz="4000" b="1" dirty="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unjust, adulterers, or even like this tax collector. </a:t>
            </a:r>
            <a:r>
              <a:rPr lang="en-US" sz="4000" b="1" u="sng" dirty="0" smtClean="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a:t>
            </a:r>
            <a:r>
              <a:rPr lang="en-US" sz="4000" b="1" u="sng" dirty="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fast twice a week</a:t>
            </a:r>
            <a:r>
              <a:rPr lang="en-US" sz="4000" b="1" dirty="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u="sng" dirty="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pay tithes of all that I </a:t>
            </a:r>
            <a:r>
              <a:rPr lang="en-US" sz="4000" b="1" u="sng" dirty="0" smtClean="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get</a:t>
            </a:r>
            <a:r>
              <a:rPr lang="en-US" sz="4000" b="1" dirty="0" smtClean="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(Lk. 18:11-12).</a:t>
            </a:r>
            <a:endParaRPr lang="en-US" sz="4000" b="1" dirty="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Oval 3"/>
          <p:cNvSpPr/>
          <p:nvPr/>
        </p:nvSpPr>
        <p:spPr>
          <a:xfrm>
            <a:off x="6324600" y="304800"/>
            <a:ext cx="533400" cy="7620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Oval 4"/>
          <p:cNvSpPr/>
          <p:nvPr/>
        </p:nvSpPr>
        <p:spPr>
          <a:xfrm>
            <a:off x="2209800" y="914400"/>
            <a:ext cx="533400" cy="7620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p:nvSpPr>
        <p:spPr>
          <a:xfrm>
            <a:off x="6084570" y="2171700"/>
            <a:ext cx="533400" cy="7620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val 6"/>
          <p:cNvSpPr/>
          <p:nvPr/>
        </p:nvSpPr>
        <p:spPr>
          <a:xfrm>
            <a:off x="3276600" y="2743200"/>
            <a:ext cx="533400" cy="7620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266700" y="3352800"/>
            <a:ext cx="533400" cy="7620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56963272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2000"/>
                                        <p:tgtEl>
                                          <p:spTgt spid="6"/>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heel(1)">
                                      <p:cBhvr>
                                        <p:cTn id="21" dur="2000"/>
                                        <p:tgtEl>
                                          <p:spTgt spid="7"/>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1)">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6200" y="1143000"/>
            <a:ext cx="5638800" cy="4524315"/>
          </a:xfrm>
          <a:prstGeom prst="rect">
            <a:avLst/>
          </a:prstGeom>
          <a:noFill/>
        </p:spPr>
        <p:txBody>
          <a:bodyPr wrap="square" rtlCol="0">
            <a:spAutoFit/>
          </a:bodyPr>
          <a:lstStyle/>
          <a:p>
            <a:pPr marL="685800" indent="-685800">
              <a:buFont typeface="Wingdings" panose="05000000000000000000" pitchFamily="2" charset="2"/>
              <a:buChar char="Ø"/>
            </a:pPr>
            <a:r>
              <a:rPr lang="en-US" sz="4800" b="1" dirty="0" smtClean="0">
                <a:solidFill>
                  <a:prstClr val="white">
                    <a:lumMod val="65000"/>
                  </a:prstClr>
                </a:solidFill>
                <a:effectLst>
                  <a:outerShdw blurRad="38100" dist="38100" dir="2700000" algn="tl">
                    <a:srgbClr val="000000">
                      <a:alpha val="43137"/>
                    </a:srgbClr>
                  </a:outerShdw>
                </a:effectLst>
                <a:latin typeface="Times New Roman" pitchFamily="18" charset="0"/>
                <a:cs typeface="Times New Roman" pitchFamily="18" charset="0"/>
              </a:rPr>
              <a:t>Aristotle</a:t>
            </a:r>
          </a:p>
          <a:p>
            <a:pPr marL="685800" indent="-685800">
              <a:buFont typeface="Wingdings" panose="05000000000000000000" pitchFamily="2" charset="2"/>
              <a:buChar char="Ø"/>
            </a:pPr>
            <a:r>
              <a:rPr lang="en-US" sz="4800" b="1" dirty="0" smtClean="0">
                <a:solidFill>
                  <a:prstClr val="white">
                    <a:lumMod val="65000"/>
                  </a:prstClr>
                </a:solidFill>
                <a:effectLst>
                  <a:outerShdw blurRad="38100" dist="38100" dir="2700000" algn="tl">
                    <a:srgbClr val="000000">
                      <a:alpha val="43137"/>
                    </a:srgbClr>
                  </a:outerShdw>
                </a:effectLst>
                <a:latin typeface="Times New Roman" pitchFamily="18" charset="0"/>
                <a:cs typeface="Times New Roman" pitchFamily="18" charset="0"/>
              </a:rPr>
              <a:t>Joseph Stalin</a:t>
            </a:r>
          </a:p>
          <a:p>
            <a:pPr marL="685800" indent="-685800">
              <a:buFont typeface="Wingdings" panose="05000000000000000000" pitchFamily="2" charset="2"/>
              <a:buChar char="Ø"/>
            </a:pPr>
            <a:r>
              <a:rPr lang="en-US" sz="4800" b="1" dirty="0" smtClean="0">
                <a:solidFill>
                  <a:prstClr val="white">
                    <a:lumMod val="65000"/>
                  </a:prstClr>
                </a:solidFill>
                <a:effectLst>
                  <a:outerShdw blurRad="38100" dist="38100" dir="2700000" algn="tl">
                    <a:srgbClr val="000000">
                      <a:alpha val="43137"/>
                    </a:srgbClr>
                  </a:outerShdw>
                </a:effectLst>
                <a:latin typeface="Times New Roman" pitchFamily="18" charset="0"/>
                <a:cs typeface="Times New Roman" pitchFamily="18" charset="0"/>
              </a:rPr>
              <a:t>G.K. Chesterton</a:t>
            </a:r>
          </a:p>
          <a:p>
            <a:pPr marL="685800" indent="-685800">
              <a:buFont typeface="Wingdings" panose="05000000000000000000" pitchFamily="2" charset="2"/>
              <a:buChar char="Ø"/>
            </a:pPr>
            <a:r>
              <a:rPr lang="en-US" sz="4800" b="1" dirty="0" smtClean="0">
                <a:solidFill>
                  <a:prstClr val="white">
                    <a:lumMod val="65000"/>
                  </a:prstClr>
                </a:solidFill>
                <a:effectLst>
                  <a:outerShdw blurRad="38100" dist="38100" dir="2700000" algn="tl">
                    <a:srgbClr val="000000">
                      <a:alpha val="43137"/>
                    </a:srgbClr>
                  </a:outerShdw>
                </a:effectLst>
                <a:latin typeface="Times New Roman" pitchFamily="18" charset="0"/>
                <a:cs typeface="Times New Roman" pitchFamily="18" charset="0"/>
              </a:rPr>
              <a:t>New Age thought</a:t>
            </a:r>
          </a:p>
          <a:p>
            <a:pPr marL="685800" indent="-685800">
              <a:buFont typeface="Wingdings" panose="05000000000000000000" pitchFamily="2" charset="2"/>
              <a:buChar char="Ø"/>
            </a:pPr>
            <a:r>
              <a:rPr lang="en-US" sz="4800" b="1" dirty="0" smtClean="0">
                <a:solidFill>
                  <a:srgbClr val="4F81BD">
                    <a:lumMod val="20000"/>
                    <a:lumOff val="80000"/>
                  </a:srgbClr>
                </a:solidFill>
                <a:effectLst>
                  <a:outerShdw blurRad="38100" dist="38100" dir="2700000" algn="tl">
                    <a:srgbClr val="000000">
                      <a:alpha val="43137"/>
                    </a:srgbClr>
                  </a:outerShdw>
                </a:effectLst>
                <a:latin typeface="Times New Roman" pitchFamily="18" charset="0"/>
                <a:cs typeface="Times New Roman" pitchFamily="18" charset="0"/>
              </a:rPr>
              <a:t>Legalistic religious systems</a:t>
            </a:r>
          </a:p>
        </p:txBody>
      </p:sp>
      <p:sp>
        <p:nvSpPr>
          <p:cNvPr id="3" name="Rounded Rectangle 2"/>
          <p:cNvSpPr/>
          <p:nvPr/>
        </p:nvSpPr>
        <p:spPr>
          <a:xfrm>
            <a:off x="152400" y="228600"/>
            <a:ext cx="8305800" cy="3886200"/>
          </a:xfrm>
          <a:prstGeom prst="round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Pharisee [said], ‘God, I thank You that </a:t>
            </a:r>
            <a:r>
              <a:rPr lang="en-US" sz="4000" b="1" u="sng" dirty="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am not like other people</a:t>
            </a:r>
            <a:r>
              <a:rPr lang="en-US" sz="4000" b="1" dirty="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swindlers, unjust, adulterers, or even like this tax collector. </a:t>
            </a:r>
            <a:r>
              <a:rPr lang="en-US" sz="4000" b="1" u="sng" dirty="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fast twice a week</a:t>
            </a:r>
            <a:r>
              <a:rPr lang="en-US" sz="4000" b="1" dirty="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u="sng" dirty="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pay tithes of all that I get</a:t>
            </a:r>
            <a:r>
              <a:rPr lang="en-US" sz="4000" b="1" dirty="0">
                <a:solidFill>
                  <a:srgbClr val="4F81B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(Lk. 18:11-12).</a:t>
            </a:r>
          </a:p>
        </p:txBody>
      </p:sp>
      <p:sp>
        <p:nvSpPr>
          <p:cNvPr id="4" name="Oval 3"/>
          <p:cNvSpPr/>
          <p:nvPr/>
        </p:nvSpPr>
        <p:spPr>
          <a:xfrm>
            <a:off x="6324600" y="304800"/>
            <a:ext cx="533400" cy="7620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Oval 4"/>
          <p:cNvSpPr/>
          <p:nvPr/>
        </p:nvSpPr>
        <p:spPr>
          <a:xfrm>
            <a:off x="2209800" y="914400"/>
            <a:ext cx="533400" cy="7620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p:nvSpPr>
        <p:spPr>
          <a:xfrm>
            <a:off x="6084570" y="2171700"/>
            <a:ext cx="533400" cy="7620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val 6"/>
          <p:cNvSpPr/>
          <p:nvPr/>
        </p:nvSpPr>
        <p:spPr>
          <a:xfrm>
            <a:off x="3276600" y="2743200"/>
            <a:ext cx="533400" cy="7620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Bart Simpson Pray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62200" y="1790700"/>
            <a:ext cx="6654800" cy="4991100"/>
          </a:xfrm>
          <a:prstGeom prst="rect">
            <a:avLst/>
          </a:prstGeom>
        </p:spPr>
      </p:pic>
      <p:sp>
        <p:nvSpPr>
          <p:cNvPr id="10" name="Oval 9"/>
          <p:cNvSpPr/>
          <p:nvPr/>
        </p:nvSpPr>
        <p:spPr>
          <a:xfrm>
            <a:off x="266700" y="3352800"/>
            <a:ext cx="533400" cy="7620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7594023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3600" dirty="0" smtClean="0">
            <a:latin typeface="Times New Roman" pitchFamily="18" charset="0"/>
            <a:cs typeface="Times New Roman" pitchFamily="18"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9258</TotalTime>
  <Words>4067</Words>
  <Application>Microsoft Office PowerPoint</Application>
  <PresentationFormat>On-screen Show (4:3)</PresentationFormat>
  <Paragraphs>446</Paragraphs>
  <Slides>64</Slides>
  <Notes>64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64</vt:i4>
      </vt:variant>
    </vt:vector>
  </HeadingPairs>
  <TitlesOfParts>
    <vt:vector size="69" baseType="lpstr">
      <vt:lpstr>Arial</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Franklin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Rochford</dc:creator>
  <cp:lastModifiedBy>RochfordJ</cp:lastModifiedBy>
  <cp:revision>1248</cp:revision>
  <dcterms:created xsi:type="dcterms:W3CDTF">2011-02-16T23:43:02Z</dcterms:created>
  <dcterms:modified xsi:type="dcterms:W3CDTF">2017-07-07T21:49:40Z</dcterms:modified>
</cp:coreProperties>
</file>