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7"/>
  </p:notesMasterIdLst>
  <p:sldIdLst>
    <p:sldId id="1356" r:id="rId2"/>
    <p:sldId id="1333" r:id="rId3"/>
    <p:sldId id="1332" r:id="rId4"/>
    <p:sldId id="1331" r:id="rId5"/>
    <p:sldId id="1334" r:id="rId6"/>
    <p:sldId id="1335" r:id="rId7"/>
    <p:sldId id="1336" r:id="rId8"/>
    <p:sldId id="1337" r:id="rId9"/>
    <p:sldId id="1338" r:id="rId10"/>
    <p:sldId id="1339" r:id="rId11"/>
    <p:sldId id="1340" r:id="rId12"/>
    <p:sldId id="1341" r:id="rId13"/>
    <p:sldId id="1343" r:id="rId14"/>
    <p:sldId id="1344" r:id="rId15"/>
    <p:sldId id="1345" r:id="rId16"/>
    <p:sldId id="1346" r:id="rId17"/>
    <p:sldId id="1347" r:id="rId18"/>
    <p:sldId id="1348" r:id="rId19"/>
    <p:sldId id="1349" r:id="rId20"/>
    <p:sldId id="1350" r:id="rId21"/>
    <p:sldId id="1351" r:id="rId22"/>
    <p:sldId id="1342" r:id="rId23"/>
    <p:sldId id="1231" r:id="rId24"/>
    <p:sldId id="1352" r:id="rId25"/>
    <p:sldId id="135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500"/>
    <a:srgbClr val="689CDA"/>
    <a:srgbClr val="83AEE1"/>
    <a:srgbClr val="72A2DC"/>
    <a:srgbClr val="6297D8"/>
    <a:srgbClr val="5790D5"/>
    <a:srgbClr val="3D7FCF"/>
    <a:srgbClr val="2F70BF"/>
    <a:srgbClr val="2860A4"/>
    <a:srgbClr val="235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19" autoAdjust="0"/>
    <p:restoredTop sz="91399" autoAdjust="0"/>
  </p:normalViewPr>
  <p:slideViewPr>
    <p:cSldViewPr>
      <p:cViewPr varScale="1">
        <p:scale>
          <a:sx n="61" d="100"/>
          <a:sy n="61" d="100"/>
        </p:scale>
        <p:origin x="760" y="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7/6/2017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194252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scVwv1g1cJc"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a:t>
            </a:fld>
            <a:endParaRPr lang="en-US"/>
          </a:p>
        </p:txBody>
      </p:sp>
    </p:spTree>
    <p:extLst>
      <p:ext uri="{BB962C8B-B14F-4D97-AF65-F5344CB8AC3E}">
        <p14:creationId xmlns:p14="http://schemas.microsoft.com/office/powerpoint/2010/main" val="1336478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10</a:t>
            </a:fld>
            <a:endParaRPr lang="en-US"/>
          </a:p>
        </p:txBody>
      </p:sp>
    </p:spTree>
    <p:extLst>
      <p:ext uri="{BB962C8B-B14F-4D97-AF65-F5344CB8AC3E}">
        <p14:creationId xmlns:p14="http://schemas.microsoft.com/office/powerpoint/2010/main" val="541145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11</a:t>
            </a:fld>
            <a:endParaRPr lang="en-US"/>
          </a:p>
        </p:txBody>
      </p:sp>
    </p:spTree>
    <p:extLst>
      <p:ext uri="{BB962C8B-B14F-4D97-AF65-F5344CB8AC3E}">
        <p14:creationId xmlns:p14="http://schemas.microsoft.com/office/powerpoint/2010/main" val="647867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12</a:t>
            </a:fld>
            <a:endParaRPr lang="en-US"/>
          </a:p>
        </p:txBody>
      </p:sp>
    </p:spTree>
    <p:extLst>
      <p:ext uri="{BB962C8B-B14F-4D97-AF65-F5344CB8AC3E}">
        <p14:creationId xmlns:p14="http://schemas.microsoft.com/office/powerpoint/2010/main" val="3522972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13</a:t>
            </a:fld>
            <a:endParaRPr lang="en-US"/>
          </a:p>
        </p:txBody>
      </p:sp>
    </p:spTree>
    <p:extLst>
      <p:ext uri="{BB962C8B-B14F-4D97-AF65-F5344CB8AC3E}">
        <p14:creationId xmlns:p14="http://schemas.microsoft.com/office/powerpoint/2010/main" val="1689979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14</a:t>
            </a:fld>
            <a:endParaRPr lang="en-US"/>
          </a:p>
        </p:txBody>
      </p:sp>
    </p:spTree>
    <p:extLst>
      <p:ext uri="{BB962C8B-B14F-4D97-AF65-F5344CB8AC3E}">
        <p14:creationId xmlns:p14="http://schemas.microsoft.com/office/powerpoint/2010/main" val="68034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15</a:t>
            </a:fld>
            <a:endParaRPr lang="en-US"/>
          </a:p>
        </p:txBody>
      </p:sp>
    </p:spTree>
    <p:extLst>
      <p:ext uri="{BB962C8B-B14F-4D97-AF65-F5344CB8AC3E}">
        <p14:creationId xmlns:p14="http://schemas.microsoft.com/office/powerpoint/2010/main" val="88590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16</a:t>
            </a:fld>
            <a:endParaRPr lang="en-US"/>
          </a:p>
        </p:txBody>
      </p:sp>
    </p:spTree>
    <p:extLst>
      <p:ext uri="{BB962C8B-B14F-4D97-AF65-F5344CB8AC3E}">
        <p14:creationId xmlns:p14="http://schemas.microsoft.com/office/powerpoint/2010/main" val="1345784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17</a:t>
            </a:fld>
            <a:endParaRPr lang="en-US"/>
          </a:p>
        </p:txBody>
      </p:sp>
    </p:spTree>
    <p:extLst>
      <p:ext uri="{BB962C8B-B14F-4D97-AF65-F5344CB8AC3E}">
        <p14:creationId xmlns:p14="http://schemas.microsoft.com/office/powerpoint/2010/main" val="16733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18</a:t>
            </a:fld>
            <a:endParaRPr lang="en-US"/>
          </a:p>
        </p:txBody>
      </p:sp>
    </p:spTree>
    <p:extLst>
      <p:ext uri="{BB962C8B-B14F-4D97-AF65-F5344CB8AC3E}">
        <p14:creationId xmlns:p14="http://schemas.microsoft.com/office/powerpoint/2010/main" val="673352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Archimedes</a:t>
            </a:r>
            <a:r>
              <a:rPr lang="en-US" sz="1200" kern="1200" dirty="0" smtClean="0">
                <a:solidFill>
                  <a:schemeClr val="tx1"/>
                </a:solidFill>
                <a:effectLst/>
                <a:latin typeface="+mn-lt"/>
                <a:ea typeface="+mn-ea"/>
                <a:cs typeface="+mn-cs"/>
              </a:rPr>
              <a:t> was taking a bath when he realized water displacement could show him the integrity of the gold in the king’s crown. He famously shouted, “Eureka!” (“I have found it!”), running down the streets of Syracuse naked.</a:t>
            </a:r>
          </a:p>
          <a:p>
            <a:r>
              <a:rPr lang="en-US" sz="1200" kern="1200" dirty="0" smtClean="0">
                <a:solidFill>
                  <a:schemeClr val="tx1"/>
                </a:solidFill>
                <a:effectLst/>
                <a:latin typeface="+mn-lt"/>
                <a:ea typeface="+mn-ea"/>
                <a:cs typeface="+mn-cs"/>
              </a:rPr>
              <a:t>The veracity of this famous story has been called into question. See David </a:t>
            </a:r>
            <a:r>
              <a:rPr lang="en-US" sz="1200" kern="1200" dirty="0" err="1" smtClean="0">
                <a:solidFill>
                  <a:schemeClr val="tx1"/>
                </a:solidFill>
                <a:effectLst/>
                <a:latin typeface="+mn-lt"/>
                <a:ea typeface="+mn-ea"/>
                <a:cs typeface="+mn-cs"/>
              </a:rPr>
              <a:t>Biello</a:t>
            </a:r>
            <a:r>
              <a:rPr lang="en-US" sz="1200" kern="1200" dirty="0" smtClean="0">
                <a:solidFill>
                  <a:schemeClr val="tx1"/>
                </a:solidFill>
                <a:effectLst/>
                <a:latin typeface="+mn-lt"/>
                <a:ea typeface="+mn-ea"/>
                <a:cs typeface="+mn-cs"/>
              </a:rPr>
              <a:t>, “Fact or Fiction?: Archimedes Coined the Term ‘Eureka!’ in the Bath,” </a:t>
            </a:r>
            <a:r>
              <a:rPr lang="en-US" sz="1200" i="1" kern="1200" dirty="0" smtClean="0">
                <a:solidFill>
                  <a:schemeClr val="tx1"/>
                </a:solidFill>
                <a:effectLst/>
                <a:latin typeface="+mn-lt"/>
                <a:ea typeface="+mn-ea"/>
                <a:cs typeface="+mn-cs"/>
              </a:rPr>
              <a:t>Scientific American</a:t>
            </a:r>
            <a:r>
              <a:rPr lang="en-US" sz="1200" kern="1200" dirty="0" smtClean="0">
                <a:solidFill>
                  <a:schemeClr val="tx1"/>
                </a:solidFill>
                <a:effectLst/>
                <a:latin typeface="+mn-lt"/>
                <a:ea typeface="+mn-ea"/>
                <a:cs typeface="+mn-cs"/>
              </a:rPr>
              <a:t> (Dec. 8, 2006).</a:t>
            </a:r>
          </a:p>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19</a:t>
            </a:fld>
            <a:endParaRPr lang="en-US"/>
          </a:p>
        </p:txBody>
      </p:sp>
    </p:spTree>
    <p:extLst>
      <p:ext uri="{BB962C8B-B14F-4D97-AF65-F5344CB8AC3E}">
        <p14:creationId xmlns:p14="http://schemas.microsoft.com/office/powerpoint/2010/main" val="36064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a:t>
            </a:fld>
            <a:endParaRPr lang="en-US"/>
          </a:p>
        </p:txBody>
      </p:sp>
    </p:spTree>
    <p:extLst>
      <p:ext uri="{BB962C8B-B14F-4D97-AF65-F5344CB8AC3E}">
        <p14:creationId xmlns:p14="http://schemas.microsoft.com/office/powerpoint/2010/main" val="1520155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Thomas Edison</a:t>
            </a:r>
            <a:r>
              <a:rPr lang="en-US" sz="1200" kern="1200" dirty="0" smtClean="0">
                <a:solidFill>
                  <a:schemeClr val="tx1"/>
                </a:solidFill>
                <a:effectLst/>
                <a:latin typeface="+mn-lt"/>
                <a:ea typeface="+mn-ea"/>
                <a:cs typeface="+mn-cs"/>
              </a:rPr>
              <a:t> would hold a brass ball in his hand and lay down on his recliner. When he drifted to sleep, the ball would fall and hit a metal tin underneath and wake him up. These little cat naps were just enough to allow his mind to relax, so that he could refresh his thinking.</a:t>
            </a:r>
          </a:p>
          <a:p>
            <a:r>
              <a:rPr lang="en-US" sz="1200" kern="1200" dirty="0" smtClean="0">
                <a:solidFill>
                  <a:schemeClr val="tx1"/>
                </a:solidFill>
                <a:effectLst/>
                <a:latin typeface="+mn-lt"/>
                <a:ea typeface="+mn-ea"/>
                <a:cs typeface="+mn-cs"/>
              </a:rPr>
              <a:t>Thomas F. </a:t>
            </a:r>
            <a:r>
              <a:rPr lang="en-US" sz="1200" kern="1200" dirty="0" err="1" smtClean="0">
                <a:solidFill>
                  <a:schemeClr val="tx1"/>
                </a:solidFill>
                <a:effectLst/>
                <a:latin typeface="+mn-lt"/>
                <a:ea typeface="+mn-ea"/>
                <a:cs typeface="+mn-cs"/>
              </a:rPr>
              <a:t>Collura</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Technical Foundations of Neurofeedback </a:t>
            </a:r>
            <a:r>
              <a:rPr lang="en-US" sz="1200" kern="1200" dirty="0" smtClean="0">
                <a:solidFill>
                  <a:schemeClr val="tx1"/>
                </a:solidFill>
                <a:effectLst/>
                <a:latin typeface="+mn-lt"/>
                <a:ea typeface="+mn-ea"/>
                <a:cs typeface="+mn-cs"/>
              </a:rPr>
              <a:t>(New York: Routledge, 2014), 134.</a:t>
            </a:r>
          </a:p>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20</a:t>
            </a:fld>
            <a:endParaRPr lang="en-US"/>
          </a:p>
        </p:txBody>
      </p:sp>
    </p:spTree>
    <p:extLst>
      <p:ext uri="{BB962C8B-B14F-4D97-AF65-F5344CB8AC3E}">
        <p14:creationId xmlns:p14="http://schemas.microsoft.com/office/powerpoint/2010/main" val="704203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Albert Einstein</a:t>
            </a:r>
            <a:r>
              <a:rPr lang="en-US" sz="1200" kern="1200" dirty="0" smtClean="0">
                <a:solidFill>
                  <a:schemeClr val="tx1"/>
                </a:solidFill>
                <a:effectLst/>
                <a:latin typeface="+mn-lt"/>
                <a:ea typeface="+mn-ea"/>
                <a:cs typeface="+mn-cs"/>
              </a:rPr>
              <a:t> would play violin or take long walks in the woods. He did this for a decade as a patent clerk in Switzerland before publishing his general theory of relativity.</a:t>
            </a:r>
          </a:p>
          <a:p>
            <a:r>
              <a:rPr lang="en-US" sz="1200" kern="1200" dirty="0" smtClean="0">
                <a:solidFill>
                  <a:schemeClr val="tx1"/>
                </a:solidFill>
                <a:effectLst/>
                <a:latin typeface="+mn-lt"/>
                <a:ea typeface="+mn-ea"/>
                <a:cs typeface="+mn-cs"/>
              </a:rPr>
              <a:t>Gregg Fraley </a:t>
            </a:r>
            <a:r>
              <a:rPr lang="en-US" sz="1200" u="sng" kern="1200" dirty="0" smtClean="0">
                <a:solidFill>
                  <a:schemeClr val="tx1"/>
                </a:solidFill>
                <a:effectLst/>
                <a:latin typeface="+mn-lt"/>
                <a:ea typeface="+mn-ea"/>
                <a:cs typeface="+mn-cs"/>
                <a:hlinkClick r:id="rId3"/>
              </a:rPr>
              <a:t>“Creativity and Imagination,”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TEDx</a:t>
            </a:r>
            <a:r>
              <a:rPr lang="en-US" sz="1200" kern="1200" dirty="0" smtClean="0">
                <a:solidFill>
                  <a:schemeClr val="tx1"/>
                </a:solidFill>
                <a:effectLst/>
                <a:latin typeface="+mn-lt"/>
                <a:ea typeface="+mn-ea"/>
                <a:cs typeface="+mn-cs"/>
              </a:rPr>
              <a:t>.</a:t>
            </a:r>
          </a:p>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21</a:t>
            </a:fld>
            <a:endParaRPr lang="en-US"/>
          </a:p>
        </p:txBody>
      </p:sp>
    </p:spTree>
    <p:extLst>
      <p:ext uri="{BB962C8B-B14F-4D97-AF65-F5344CB8AC3E}">
        <p14:creationId xmlns:p14="http://schemas.microsoft.com/office/powerpoint/2010/main" val="266289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22</a:t>
            </a:fld>
            <a:endParaRPr lang="en-US"/>
          </a:p>
        </p:txBody>
      </p:sp>
    </p:spTree>
    <p:extLst>
      <p:ext uri="{BB962C8B-B14F-4D97-AF65-F5344CB8AC3E}">
        <p14:creationId xmlns:p14="http://schemas.microsoft.com/office/powerpoint/2010/main" val="136109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23</a:t>
            </a:fld>
            <a:endParaRPr lang="en-US"/>
          </a:p>
        </p:txBody>
      </p:sp>
    </p:spTree>
    <p:extLst>
      <p:ext uri="{BB962C8B-B14F-4D97-AF65-F5344CB8AC3E}">
        <p14:creationId xmlns:p14="http://schemas.microsoft.com/office/powerpoint/2010/main" val="823225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24</a:t>
            </a:fld>
            <a:endParaRPr lang="en-US"/>
          </a:p>
        </p:txBody>
      </p:sp>
    </p:spTree>
    <p:extLst>
      <p:ext uri="{BB962C8B-B14F-4D97-AF65-F5344CB8AC3E}">
        <p14:creationId xmlns:p14="http://schemas.microsoft.com/office/powerpoint/2010/main" val="3919808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992917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val="360170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a:t>
            </a:fld>
            <a:endParaRPr lang="en-US"/>
          </a:p>
        </p:txBody>
      </p:sp>
    </p:spTree>
    <p:extLst>
      <p:ext uri="{BB962C8B-B14F-4D97-AF65-F5344CB8AC3E}">
        <p14:creationId xmlns:p14="http://schemas.microsoft.com/office/powerpoint/2010/main" val="4257806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a:t>
            </a:fld>
            <a:endParaRPr lang="en-US"/>
          </a:p>
        </p:txBody>
      </p:sp>
    </p:spTree>
    <p:extLst>
      <p:ext uri="{BB962C8B-B14F-4D97-AF65-F5344CB8AC3E}">
        <p14:creationId xmlns:p14="http://schemas.microsoft.com/office/powerpoint/2010/main" val="589305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6</a:t>
            </a:fld>
            <a:endParaRPr lang="en-US"/>
          </a:p>
        </p:txBody>
      </p:sp>
    </p:spTree>
    <p:extLst>
      <p:ext uri="{BB962C8B-B14F-4D97-AF65-F5344CB8AC3E}">
        <p14:creationId xmlns:p14="http://schemas.microsoft.com/office/powerpoint/2010/main" val="1198877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7</a:t>
            </a:fld>
            <a:endParaRPr lang="en-US"/>
          </a:p>
        </p:txBody>
      </p:sp>
    </p:spTree>
    <p:extLst>
      <p:ext uri="{BB962C8B-B14F-4D97-AF65-F5344CB8AC3E}">
        <p14:creationId xmlns:p14="http://schemas.microsoft.com/office/powerpoint/2010/main" val="33710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8</a:t>
            </a:fld>
            <a:endParaRPr lang="en-US"/>
          </a:p>
        </p:txBody>
      </p:sp>
    </p:spTree>
    <p:extLst>
      <p:ext uri="{BB962C8B-B14F-4D97-AF65-F5344CB8AC3E}">
        <p14:creationId xmlns:p14="http://schemas.microsoft.com/office/powerpoint/2010/main" val="1044322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9</a:t>
            </a:fld>
            <a:endParaRPr lang="en-US"/>
          </a:p>
        </p:txBody>
      </p:sp>
    </p:spTree>
    <p:extLst>
      <p:ext uri="{BB962C8B-B14F-4D97-AF65-F5344CB8AC3E}">
        <p14:creationId xmlns:p14="http://schemas.microsoft.com/office/powerpoint/2010/main" val="4036581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90BCBE-CB36-41ED-919D-FF973432CD85}"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0BCBE-CB36-41ED-919D-FF973432CD85}"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0BCBE-CB36-41ED-919D-FF973432CD85}"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0BCBE-CB36-41ED-919D-FF973432CD85}"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90BCBE-CB36-41ED-919D-FF973432CD85}" type="datetimeFigureOut">
              <a:rPr lang="en-US" smtClean="0"/>
              <a:pPr/>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0BCBE-CB36-41ED-919D-FF973432CD85}" type="datetimeFigureOut">
              <a:rPr lang="en-US" smtClean="0"/>
              <a:pPr/>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0BCBE-CB36-41ED-919D-FF973432CD85}" type="datetimeFigureOut">
              <a:rPr lang="en-US" smtClean="0"/>
              <a:pPr/>
              <a:t>7/6/2017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7/6/2017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7/6/2017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3352800" y="2819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95800" y="2819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38800" y="2819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52800" y="3962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95800" y="3962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638800" y="3962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352800" y="5105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495800" y="5105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638800" y="5105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6200" y="838199"/>
            <a:ext cx="7239000" cy="1600201"/>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Draw four straight lines which go through the all of the dots without taking the pencil off the paper.</a:t>
            </a:r>
            <a:endParaRPr lang="en-US" sz="1600" b="1" dirty="0">
              <a:solidFill>
                <a:srgbClr val="4F81BD">
                  <a:lumMod val="60000"/>
                  <a:lumOff val="4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H="1" flipV="1">
            <a:off x="3505200" y="2971800"/>
            <a:ext cx="2286000" cy="2286000"/>
          </a:xfrm>
          <a:prstGeom prst="straightConnector1">
            <a:avLst/>
          </a:prstGeom>
          <a:ln w="762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505201" y="2971799"/>
            <a:ext cx="3428999" cy="3"/>
          </a:xfrm>
          <a:prstGeom prst="straightConnector1">
            <a:avLst/>
          </a:prstGeom>
          <a:ln w="762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3505200" y="3124200"/>
            <a:ext cx="3276600" cy="3352800"/>
          </a:xfrm>
          <a:prstGeom prst="straightConnector1">
            <a:avLst/>
          </a:prstGeom>
          <a:ln w="762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505200" y="2971798"/>
            <a:ext cx="0" cy="3505202"/>
          </a:xfrm>
          <a:prstGeom prst="straightConnector1">
            <a:avLst/>
          </a:prstGeom>
          <a:ln w="762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3163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right)">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down)">
                                      <p:cBhvr>
                                        <p:cTn id="7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914400"/>
            <a:ext cx="8839200" cy="2585323"/>
          </a:xfrm>
          <a:prstGeom prst="rect">
            <a:avLst/>
          </a:prstGeom>
          <a:noFill/>
        </p:spPr>
        <p:txBody>
          <a:bodyPr wrap="square" rtlCol="0">
            <a:spAutoFit/>
          </a:bodyPr>
          <a:lstStyle/>
          <a:p>
            <a:r>
              <a:rPr lang="en-US" sz="5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How do we become creative?</a:t>
            </a:r>
          </a:p>
          <a:p>
            <a:pPr marL="457200"/>
            <a:r>
              <a:rPr lang="en-US" sz="5400" b="1"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1. Recognize the problem</a:t>
            </a:r>
          </a:p>
          <a:p>
            <a:pPr marL="457200"/>
            <a:r>
              <a:rPr lang="en-US" sz="5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 Research it</a:t>
            </a:r>
          </a:p>
        </p:txBody>
      </p:sp>
      <p:sp>
        <p:nvSpPr>
          <p:cNvPr id="3" name="Rounded Rectangle 2"/>
          <p:cNvSpPr/>
          <p:nvPr/>
        </p:nvSpPr>
        <p:spPr>
          <a:xfrm>
            <a:off x="1676400" y="3354526"/>
            <a:ext cx="7315200" cy="3427274"/>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ü"/>
            </a:pPr>
            <a:r>
              <a:rPr lang="en-US" sz="36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Try to synthesize what you’re learning through illustrations.</a:t>
            </a:r>
          </a:p>
          <a:p>
            <a:pPr marL="571500" indent="-571500">
              <a:buFont typeface="Wingdings" panose="05000000000000000000" pitchFamily="2" charset="2"/>
              <a:buChar char="ü"/>
            </a:pPr>
            <a:r>
              <a:rPr lang="en-US" sz="3600" b="1" dirty="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Have I spent time reading and researching the </a:t>
            </a:r>
            <a:r>
              <a:rPr lang="en-US" sz="36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problem?</a:t>
            </a:r>
          </a:p>
          <a:p>
            <a:pPr marL="571500" indent="-571500">
              <a:buFont typeface="Wingdings" panose="05000000000000000000" pitchFamily="2" charset="2"/>
              <a:buChar char="ü"/>
            </a:pPr>
            <a:r>
              <a:rPr lang="en-US" sz="36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Have I studied Christian and secular experts on the topic?</a:t>
            </a:r>
          </a:p>
        </p:txBody>
      </p:sp>
    </p:spTree>
    <p:extLst>
      <p:ext uri="{BB962C8B-B14F-4D97-AF65-F5344CB8AC3E}">
        <p14:creationId xmlns:p14="http://schemas.microsoft.com/office/powerpoint/2010/main" val="9824383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wipe(left)">
                                      <p:cBhvr>
                                        <p:cTn id="7" dur="500"/>
                                        <p:tgtEl>
                                          <p:spTgt spid="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914400"/>
            <a:ext cx="8839200" cy="3416320"/>
          </a:xfrm>
          <a:prstGeom prst="rect">
            <a:avLst/>
          </a:prstGeom>
          <a:noFill/>
        </p:spPr>
        <p:txBody>
          <a:bodyPr wrap="square" rtlCol="0">
            <a:spAutoFit/>
          </a:bodyPr>
          <a:lstStyle/>
          <a:p>
            <a:r>
              <a:rPr lang="en-US" sz="5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How do we become creative?</a:t>
            </a:r>
          </a:p>
          <a:p>
            <a:pPr marL="457200"/>
            <a:r>
              <a:rPr lang="en-US" sz="5400" b="1"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1. Recognize the problem</a:t>
            </a:r>
          </a:p>
          <a:p>
            <a:pPr marL="457200"/>
            <a:r>
              <a:rPr lang="en-US" sz="5400" b="1"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2. Research it</a:t>
            </a:r>
          </a:p>
          <a:p>
            <a:pPr marL="457200"/>
            <a:r>
              <a:rPr lang="en-US" sz="5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3. Rack your brain</a:t>
            </a:r>
          </a:p>
        </p:txBody>
      </p:sp>
      <p:sp>
        <p:nvSpPr>
          <p:cNvPr id="3" name="Rounded Rectangle 2"/>
          <p:cNvSpPr/>
          <p:nvPr/>
        </p:nvSpPr>
        <p:spPr>
          <a:xfrm>
            <a:off x="3429000" y="76200"/>
            <a:ext cx="5562600" cy="6705600"/>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ü"/>
            </a:pPr>
            <a:r>
              <a:rPr lang="en-US" sz="36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Brainstorm!</a:t>
            </a:r>
          </a:p>
          <a:p>
            <a:pPr marL="571500" indent="-571500">
              <a:buFont typeface="Wingdings" panose="05000000000000000000" pitchFamily="2" charset="2"/>
              <a:buChar char="ü"/>
            </a:pPr>
            <a:r>
              <a:rPr lang="en-US" sz="36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Don’t be too critical.</a:t>
            </a:r>
          </a:p>
          <a:p>
            <a:pPr marL="571500" indent="-571500">
              <a:buFont typeface="Wingdings" panose="05000000000000000000" pitchFamily="2" charset="2"/>
              <a:buChar char="ü"/>
            </a:pPr>
            <a:r>
              <a:rPr lang="en-US" sz="3600" b="1" dirty="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do we know a given method is the right </a:t>
            </a:r>
            <a:r>
              <a:rPr lang="en-US" sz="36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a:t>
            </a:r>
          </a:p>
          <a:p>
            <a:pPr marL="571500" indent="-571500">
              <a:buFont typeface="Wingdings" panose="05000000000000000000" pitchFamily="2" charset="2"/>
              <a:buChar char="ü"/>
            </a:pPr>
            <a:r>
              <a:rPr lang="en-US" sz="36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Have </a:t>
            </a:r>
            <a:r>
              <a:rPr lang="en-US" sz="3600" b="1" dirty="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made assumptions about a certain way of doing </a:t>
            </a:r>
            <a:r>
              <a:rPr lang="en-US" sz="36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things?</a:t>
            </a:r>
          </a:p>
          <a:p>
            <a:pPr marL="571500" indent="-571500">
              <a:buFont typeface="Wingdings" panose="05000000000000000000" pitchFamily="2" charset="2"/>
              <a:buChar char="ü"/>
            </a:pPr>
            <a:r>
              <a:rPr lang="en-US" sz="36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would a great leader do?</a:t>
            </a:r>
          </a:p>
        </p:txBody>
      </p:sp>
    </p:spTree>
    <p:extLst>
      <p:ext uri="{BB962C8B-B14F-4D97-AF65-F5344CB8AC3E}">
        <p14:creationId xmlns:p14="http://schemas.microsoft.com/office/powerpoint/2010/main" val="4050936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wipe(left)">
                                      <p:cBhvr>
                                        <p:cTn id="7" dur="500"/>
                                        <p:tgtEl>
                                          <p:spTgt spid="1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914400"/>
            <a:ext cx="8839200" cy="4247317"/>
          </a:xfrm>
          <a:prstGeom prst="rect">
            <a:avLst/>
          </a:prstGeom>
          <a:noFill/>
        </p:spPr>
        <p:txBody>
          <a:bodyPr wrap="square" rtlCol="0">
            <a:spAutoFit/>
          </a:bodyPr>
          <a:lstStyle/>
          <a:p>
            <a:r>
              <a:rPr lang="en-US" sz="5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How do we become creative?</a:t>
            </a:r>
          </a:p>
          <a:p>
            <a:pPr marL="457200"/>
            <a:r>
              <a:rPr lang="en-US" sz="5400" b="1"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1. Recognize the problem</a:t>
            </a:r>
          </a:p>
          <a:p>
            <a:pPr marL="457200"/>
            <a:r>
              <a:rPr lang="en-US" sz="5400" b="1"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2. Research it</a:t>
            </a:r>
          </a:p>
          <a:p>
            <a:pPr marL="457200"/>
            <a:r>
              <a:rPr lang="en-US" sz="5400" b="1"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3. Rack your brain</a:t>
            </a:r>
          </a:p>
          <a:p>
            <a:pPr marL="457200"/>
            <a:r>
              <a:rPr lang="en-US" sz="5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4. Rest and relaxation</a:t>
            </a:r>
          </a:p>
        </p:txBody>
      </p:sp>
    </p:spTree>
    <p:extLst>
      <p:ext uri="{BB962C8B-B14F-4D97-AF65-F5344CB8AC3E}">
        <p14:creationId xmlns:p14="http://schemas.microsoft.com/office/powerpoint/2010/main" val="21800059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animEffect transition="in" filter="wipe(left)">
                                      <p:cBhvr>
                                        <p:cTn id="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Shape 8"/>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Three </a:t>
            </a:r>
            <a:r>
              <a:rPr lang="en-US" sz="4000" dirty="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parts to creativity</a:t>
            </a:r>
            <a:r>
              <a:rPr lang="en-US" sz="4000"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a:r>
              <a:rPr lang="en-US" sz="4000"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(1) initial </a:t>
            </a:r>
            <a:r>
              <a:rPr lang="en-US" sz="4000" dirty="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analysis and a “dead end</a:t>
            </a:r>
            <a:r>
              <a:rPr lang="en-US" sz="4000"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a:r>
              <a:rPr lang="en-US" sz="4000"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4000" dirty="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2) walking away from the problem and resting and relaxing the mind, </a:t>
            </a:r>
            <a:r>
              <a:rPr lang="en-US" sz="4000"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and</a:t>
            </a:r>
          </a:p>
          <a:p>
            <a:pPr algn="ctr"/>
            <a:r>
              <a:rPr lang="en-US" sz="4000" u="sng"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(3</a:t>
            </a:r>
            <a:r>
              <a:rPr lang="en-US" sz="4000" u="sng" dirty="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 a spontaneous and unexpected solution.</a:t>
            </a:r>
          </a:p>
        </p:txBody>
      </p:sp>
      <p:sp>
        <p:nvSpPr>
          <p:cNvPr id="10" name="TextBox 9"/>
          <p:cNvSpPr txBox="1"/>
          <p:nvPr/>
        </p:nvSpPr>
        <p:spPr>
          <a:xfrm>
            <a:off x="228601" y="304800"/>
            <a:ext cx="5791200" cy="2585323"/>
          </a:xfrm>
          <a:prstGeom prst="rect">
            <a:avLst/>
          </a:prstGeom>
          <a:noFill/>
        </p:spPr>
        <p:txBody>
          <a:bodyPr wrap="square" rtlCol="0">
            <a:spAutoFit/>
          </a:bodyPr>
          <a:lstStyle/>
          <a:p>
            <a:pPr algn="ctr"/>
            <a:r>
              <a:rPr lang="en-US" sz="6600"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Silvano</a:t>
            </a:r>
            <a:r>
              <a:rPr lang="en-US" sz="66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600"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Arieti</a:t>
            </a:r>
            <a:endParaRPr lang="en-US" sz="66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10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(Psychiatrist)</a:t>
            </a:r>
          </a:p>
          <a:p>
            <a:pPr algn="ctr"/>
            <a:endParaRPr lang="en-US" sz="10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Silvano</a:t>
            </a:r>
            <a:r>
              <a:rPr lang="en-US" sz="24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Arieti</a:t>
            </a:r>
            <a:r>
              <a:rPr lang="en-US" sz="24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Creativity: The Magic Synthesis</a:t>
            </a:r>
            <a:r>
              <a:rPr lang="en-US" sz="24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(New York: Basic Books, 1976).</a:t>
            </a:r>
          </a:p>
        </p:txBody>
      </p:sp>
      <p:pic>
        <p:nvPicPr>
          <p:cNvPr id="3074" name="Picture 2" descr="Image result for Creativity: The Magic Synthe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
            <a:ext cx="2847977"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7958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Shape 8"/>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creative act] seldom follows a period of intensive reflection; often it occurs much later, when least unexpected....</a:t>
            </a:r>
          </a:p>
        </p:txBody>
      </p:sp>
      <p:sp>
        <p:nvSpPr>
          <p:cNvPr id="10" name="TextBox 9"/>
          <p:cNvSpPr txBox="1"/>
          <p:nvPr/>
        </p:nvSpPr>
        <p:spPr>
          <a:xfrm>
            <a:off x="228601" y="304800"/>
            <a:ext cx="5791200" cy="2769989"/>
          </a:xfrm>
          <a:prstGeom prst="rect">
            <a:avLst/>
          </a:prstGeom>
          <a:noFill/>
        </p:spPr>
        <p:txBody>
          <a:bodyPr wrap="square" rtlCol="0">
            <a:spAutoFit/>
          </a:bodyPr>
          <a:lstStyle/>
          <a:p>
            <a:pPr algn="ctr"/>
            <a:r>
              <a:rPr lang="en-US" sz="6600"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Jose Gomez</a:t>
            </a:r>
          </a:p>
          <a:p>
            <a:pPr algn="ctr"/>
            <a:endParaRPr lang="en-US" sz="1000"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(University of Alabama)</a:t>
            </a:r>
          </a:p>
          <a:p>
            <a:pPr algn="ctr"/>
            <a:endParaRPr lang="en-US" sz="1000"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dirty="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Jose Gomez, “What Do We Know About Creativity?” </a:t>
            </a:r>
            <a:r>
              <a:rPr lang="en-US" sz="2000" i="1" dirty="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Journal of Effective Teaching</a:t>
            </a:r>
            <a:r>
              <a:rPr lang="en-US" sz="2000" dirty="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Vol. 7, No. 1, 2007, 33, 36.</a:t>
            </a:r>
          </a:p>
        </p:txBody>
      </p:sp>
      <p:pic>
        <p:nvPicPr>
          <p:cNvPr id="15362" name="Picture 2" descr="Image result for The Journal of Effective Tea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1"/>
            <a:ext cx="2819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142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Shape 8"/>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Creative students soon become detached enough to see the problem in its total perspective. By setting work aside temporarily, creative persons give ideas the freedom to develop.</a:t>
            </a:r>
          </a:p>
        </p:txBody>
      </p:sp>
      <p:sp>
        <p:nvSpPr>
          <p:cNvPr id="10" name="TextBox 9"/>
          <p:cNvSpPr txBox="1"/>
          <p:nvPr/>
        </p:nvSpPr>
        <p:spPr>
          <a:xfrm>
            <a:off x="228601" y="304800"/>
            <a:ext cx="5791200" cy="2769989"/>
          </a:xfrm>
          <a:prstGeom prst="rect">
            <a:avLst/>
          </a:prstGeom>
          <a:noFill/>
        </p:spPr>
        <p:txBody>
          <a:bodyPr wrap="square" rtlCol="0">
            <a:spAutoFit/>
          </a:bodyPr>
          <a:lstStyle/>
          <a:p>
            <a:pPr algn="ctr"/>
            <a:r>
              <a:rPr lang="en-US" sz="6600"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Jose Gomez</a:t>
            </a:r>
          </a:p>
          <a:p>
            <a:pPr algn="ctr"/>
            <a:endParaRPr lang="en-US" sz="1000"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(University of Alabama)</a:t>
            </a:r>
          </a:p>
          <a:p>
            <a:pPr algn="ctr"/>
            <a:endParaRPr lang="en-US" sz="1000"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dirty="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Jose Gomez, “What Do We Know About Creativity?” </a:t>
            </a:r>
            <a:r>
              <a:rPr lang="en-US" sz="2000" i="1" dirty="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Journal of Effective Teaching</a:t>
            </a:r>
            <a:r>
              <a:rPr lang="en-US" sz="2000" dirty="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Vol. 7, No. 1, 2007, 33, 36.</a:t>
            </a:r>
          </a:p>
        </p:txBody>
      </p:sp>
      <p:pic>
        <p:nvPicPr>
          <p:cNvPr id="15362" name="Picture 2" descr="Image result for The Journal of Effective Tea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1"/>
            <a:ext cx="2819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637427"/>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Shape 8"/>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Ever notice how some of your best ideas occur when you are NOT working, even when you are on vacation? </a:t>
            </a:r>
          </a:p>
        </p:txBody>
      </p:sp>
      <p:sp>
        <p:nvSpPr>
          <p:cNvPr id="10" name="TextBox 9"/>
          <p:cNvSpPr txBox="1"/>
          <p:nvPr/>
        </p:nvSpPr>
        <p:spPr>
          <a:xfrm>
            <a:off x="228601" y="304800"/>
            <a:ext cx="5791200" cy="2893100"/>
          </a:xfrm>
          <a:prstGeom prst="rect">
            <a:avLst/>
          </a:prstGeom>
          <a:noFill/>
        </p:spPr>
        <p:txBody>
          <a:bodyPr wrap="square" rtlCol="0">
            <a:spAutoFit/>
          </a:bodyPr>
          <a:lstStyle/>
          <a:p>
            <a:pPr algn="ctr"/>
            <a:r>
              <a:rPr lang="en-US" sz="6600" dirty="0"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William </a:t>
            </a:r>
            <a:r>
              <a:rPr lang="en-US" sz="6600" dirty="0" err="1"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Klemm</a:t>
            </a:r>
            <a:endParaRPr lang="en-US" sz="6600" dirty="0"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1000" dirty="0"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dirty="0"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(Retired Colonel in the US Air Force; Professor Veterinary Med.)</a:t>
            </a:r>
          </a:p>
          <a:p>
            <a:pPr algn="ctr"/>
            <a:endParaRPr lang="en-US" sz="1000" dirty="0"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dirty="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William R. </a:t>
            </a:r>
            <a:r>
              <a:rPr lang="en-US" sz="2000" dirty="0" err="1">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Klemm</a:t>
            </a:r>
            <a:r>
              <a:rPr lang="en-US" sz="2000" dirty="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“Leadership: Creativity and Innovation,” </a:t>
            </a:r>
            <a:r>
              <a:rPr lang="en-US" sz="2000" i="1" dirty="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Concepts of Air Force Leadership</a:t>
            </a:r>
            <a:r>
              <a:rPr lang="en-US" sz="2000" dirty="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455</a:t>
            </a:r>
          </a:p>
        </p:txBody>
      </p:sp>
      <p:pic>
        <p:nvPicPr>
          <p:cNvPr id="16386" name="Picture 2" descr="Image result for Concepts of Air Force Leade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742" y="0"/>
            <a:ext cx="2855258"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349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Shape 8"/>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Most creativity theorists believe that it is important, even essential, to have an intense and sustained grappling with a problem if creative solutions are to emerge, </a:t>
            </a:r>
          </a:p>
        </p:txBody>
      </p:sp>
      <p:sp>
        <p:nvSpPr>
          <p:cNvPr id="10" name="TextBox 9"/>
          <p:cNvSpPr txBox="1"/>
          <p:nvPr/>
        </p:nvSpPr>
        <p:spPr>
          <a:xfrm>
            <a:off x="228601" y="304800"/>
            <a:ext cx="5791200" cy="2893100"/>
          </a:xfrm>
          <a:prstGeom prst="rect">
            <a:avLst/>
          </a:prstGeom>
          <a:noFill/>
        </p:spPr>
        <p:txBody>
          <a:bodyPr wrap="square" rtlCol="0">
            <a:spAutoFit/>
          </a:bodyPr>
          <a:lstStyle/>
          <a:p>
            <a:pPr algn="ctr"/>
            <a:r>
              <a:rPr lang="en-US" sz="6600" dirty="0"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William </a:t>
            </a:r>
            <a:r>
              <a:rPr lang="en-US" sz="6600" dirty="0" err="1"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Klemm</a:t>
            </a:r>
            <a:endParaRPr lang="en-US" sz="6600" dirty="0"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1000" dirty="0"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dirty="0"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(Retired Colonel in the US Air Force; Professor Veterinary Med.)</a:t>
            </a:r>
          </a:p>
          <a:p>
            <a:pPr algn="ctr"/>
            <a:endParaRPr lang="en-US" sz="1000" dirty="0"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dirty="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William R. </a:t>
            </a:r>
            <a:r>
              <a:rPr lang="en-US" sz="2000" dirty="0" err="1">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Klemm</a:t>
            </a:r>
            <a:r>
              <a:rPr lang="en-US" sz="2000" dirty="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“Leadership: Creativity and Innovation,” </a:t>
            </a:r>
            <a:r>
              <a:rPr lang="en-US" sz="2000" i="1" dirty="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Concepts of Air Force Leadership</a:t>
            </a:r>
            <a:r>
              <a:rPr lang="en-US" sz="2000" dirty="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455</a:t>
            </a:r>
          </a:p>
        </p:txBody>
      </p:sp>
      <p:pic>
        <p:nvPicPr>
          <p:cNvPr id="16386" name="Picture 2" descr="Image result for Concepts of Air Force Leade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742" y="0"/>
            <a:ext cx="2855258"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220983"/>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Shape 8"/>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but often the flash of insight will only occur when you stop thinking about the problem.</a:t>
            </a:r>
          </a:p>
        </p:txBody>
      </p:sp>
      <p:sp>
        <p:nvSpPr>
          <p:cNvPr id="10" name="TextBox 9"/>
          <p:cNvSpPr txBox="1"/>
          <p:nvPr/>
        </p:nvSpPr>
        <p:spPr>
          <a:xfrm>
            <a:off x="228601" y="304800"/>
            <a:ext cx="5791200" cy="2893100"/>
          </a:xfrm>
          <a:prstGeom prst="rect">
            <a:avLst/>
          </a:prstGeom>
          <a:noFill/>
        </p:spPr>
        <p:txBody>
          <a:bodyPr wrap="square" rtlCol="0">
            <a:spAutoFit/>
          </a:bodyPr>
          <a:lstStyle/>
          <a:p>
            <a:pPr algn="ctr"/>
            <a:r>
              <a:rPr lang="en-US" sz="6600" dirty="0"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William </a:t>
            </a:r>
            <a:r>
              <a:rPr lang="en-US" sz="6600" dirty="0" err="1"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Klemm</a:t>
            </a:r>
            <a:endParaRPr lang="en-US" sz="6600" dirty="0"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1000" dirty="0"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dirty="0"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(Retired Colonel in the US Air Force; Professor Veterinary Med.)</a:t>
            </a:r>
          </a:p>
          <a:p>
            <a:pPr algn="ctr"/>
            <a:endParaRPr lang="en-US" sz="1000" dirty="0"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dirty="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William R. </a:t>
            </a:r>
            <a:r>
              <a:rPr lang="en-US" sz="2000" dirty="0" err="1">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Klemm</a:t>
            </a:r>
            <a:r>
              <a:rPr lang="en-US" sz="2000" dirty="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“Leadership: Creativity and Innovation,” </a:t>
            </a:r>
            <a:r>
              <a:rPr lang="en-US" sz="2000" i="1" dirty="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Concepts of Air Force Leadership</a:t>
            </a:r>
            <a:r>
              <a:rPr lang="en-US" sz="2000" dirty="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455</a:t>
            </a:r>
          </a:p>
        </p:txBody>
      </p:sp>
      <p:pic>
        <p:nvPicPr>
          <p:cNvPr id="16386" name="Picture 2" descr="Image result for Concepts of Air Force Leade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742" y="0"/>
            <a:ext cx="2855258" cy="35052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447800" y="76200"/>
            <a:ext cx="7543800" cy="3962400"/>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buFont typeface="Wingdings" panose="05000000000000000000" pitchFamily="2" charset="2"/>
              <a:buChar char="ü"/>
            </a:pPr>
            <a:r>
              <a:rPr lang="en-US" sz="44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Does NOT refer to mental passivity!</a:t>
            </a:r>
          </a:p>
          <a:p>
            <a:pPr marL="685800" indent="-685800">
              <a:buFont typeface="Wingdings" panose="05000000000000000000" pitchFamily="2" charset="2"/>
              <a:buChar char="ü"/>
            </a:pPr>
            <a:r>
              <a:rPr lang="en-US" sz="44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means we oscillate between times of reflection and relaxation.</a:t>
            </a:r>
          </a:p>
        </p:txBody>
      </p:sp>
    </p:spTree>
    <p:extLst>
      <p:ext uri="{BB962C8B-B14F-4D97-AF65-F5344CB8AC3E}">
        <p14:creationId xmlns:p14="http://schemas.microsoft.com/office/powerpoint/2010/main" val="32298033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482" name="Picture 2" descr="Image result for archimedes b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8839200" cy="5562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28600" y="0"/>
            <a:ext cx="8610599" cy="1107996"/>
          </a:xfrm>
          <a:prstGeom prst="rect">
            <a:avLst/>
          </a:prstGeom>
          <a:noFill/>
        </p:spPr>
        <p:txBody>
          <a:bodyPr wrap="square" rtlCol="0">
            <a:spAutoFit/>
          </a:bodyPr>
          <a:lstStyle/>
          <a:p>
            <a:pPr algn="ctr"/>
            <a:r>
              <a:rPr lang="en-US" sz="6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Archimedes</a:t>
            </a:r>
            <a:endParaRPr lang="en-US" sz="2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ular Callout 2"/>
          <p:cNvSpPr/>
          <p:nvPr/>
        </p:nvSpPr>
        <p:spPr>
          <a:xfrm>
            <a:off x="4572000" y="234792"/>
            <a:ext cx="4419600" cy="2016204"/>
          </a:xfrm>
          <a:prstGeom prst="wedgeRoundRectCallout">
            <a:avLst>
              <a:gd name="adj1" fmla="val -73646"/>
              <a:gd name="adj2" fmla="val 73838"/>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chemeClr val="bg1"/>
                </a:solidFill>
                <a:effectLst>
                  <a:outerShdw blurRad="38100" dist="38100" dir="2700000" algn="tl">
                    <a:srgbClr val="000000">
                      <a:alpha val="43137"/>
                    </a:srgbClr>
                  </a:outerShdw>
                </a:effectLst>
              </a:rPr>
              <a:t>Eureka!</a:t>
            </a:r>
          </a:p>
          <a:p>
            <a:pPr algn="ctr"/>
            <a:r>
              <a:rPr lang="en-US" sz="4000" b="1" dirty="0" smtClean="0">
                <a:solidFill>
                  <a:schemeClr val="bg1"/>
                </a:solidFill>
                <a:effectLst>
                  <a:outerShdw blurRad="38100" dist="38100" dir="2700000" algn="tl">
                    <a:srgbClr val="000000">
                      <a:alpha val="43137"/>
                    </a:srgbClr>
                  </a:outerShdw>
                </a:effectLst>
              </a:rPr>
              <a:t>(“I have found it!”</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56637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wipe(left)">
                                      <p:cBhvr>
                                        <p:cTn id="12" dur="500"/>
                                        <p:tgtEl>
                                          <p:spTgt spid="204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3733800" y="3581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19600" y="3581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105400" y="3581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733800" y="42672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19600" y="42672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105400" y="42672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733800" y="49530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419600" y="49530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105400" y="49530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6200" y="838199"/>
            <a:ext cx="7239000" cy="1600201"/>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Some people have solved this with </a:t>
            </a:r>
            <a:r>
              <a:rPr lang="en-US" sz="4800" b="1" i="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three</a:t>
            </a:r>
            <a:r>
              <a:rPr lang="en-US" sz="48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lines</a:t>
            </a:r>
            <a:endParaRPr lang="en-US" sz="2800" b="1" dirty="0">
              <a:solidFill>
                <a:srgbClr val="4F81BD">
                  <a:lumMod val="60000"/>
                  <a:lumOff val="4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a:off x="609601" y="3402935"/>
            <a:ext cx="7162799" cy="559465"/>
          </a:xfrm>
          <a:prstGeom prst="straightConnector1">
            <a:avLst/>
          </a:prstGeom>
          <a:ln w="762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09601" y="3962400"/>
            <a:ext cx="7162800" cy="990600"/>
          </a:xfrm>
          <a:prstGeom prst="straightConnector1">
            <a:avLst/>
          </a:prstGeom>
          <a:ln w="762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2000" y="4926935"/>
            <a:ext cx="7086601" cy="330865"/>
          </a:xfrm>
          <a:prstGeom prst="straightConnector1">
            <a:avLst/>
          </a:prstGeom>
          <a:ln w="762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5795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p:cNvSpPr txBox="1"/>
          <p:nvPr/>
        </p:nvSpPr>
        <p:spPr>
          <a:xfrm>
            <a:off x="228600" y="0"/>
            <a:ext cx="8610599" cy="1107996"/>
          </a:xfrm>
          <a:prstGeom prst="rect">
            <a:avLst/>
          </a:prstGeom>
          <a:noFill/>
        </p:spPr>
        <p:txBody>
          <a:bodyPr wrap="square" rtlCol="0">
            <a:spAutoFit/>
          </a:bodyPr>
          <a:lstStyle/>
          <a:p>
            <a:pPr algn="ctr"/>
            <a:r>
              <a:rPr lang="en-US" sz="6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Thomas Edison</a:t>
            </a:r>
            <a:endParaRPr lang="en-US" sz="2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2" descr="Image result for thomas edison sle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88392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220204"/>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p:cNvSpPr txBox="1"/>
          <p:nvPr/>
        </p:nvSpPr>
        <p:spPr>
          <a:xfrm>
            <a:off x="228600" y="0"/>
            <a:ext cx="8610599" cy="1107996"/>
          </a:xfrm>
          <a:prstGeom prst="rect">
            <a:avLst/>
          </a:prstGeom>
          <a:noFill/>
        </p:spPr>
        <p:txBody>
          <a:bodyPr wrap="square" rtlCol="0">
            <a:spAutoFit/>
          </a:bodyPr>
          <a:lstStyle/>
          <a:p>
            <a:pPr algn="ctr"/>
            <a:r>
              <a:rPr lang="en-US" sz="66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Albert Einstein</a:t>
            </a:r>
            <a:endParaRPr lang="en-US" sz="2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4" descr="Image result for albert einstein vio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30968"/>
            <a:ext cx="8839200" cy="5574632"/>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061410" y="553998"/>
            <a:ext cx="7010400" cy="2474497"/>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Spending </a:t>
            </a:r>
            <a:r>
              <a:rPr lang="en-US" sz="4800" b="1" dirty="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 in nature </a:t>
            </a:r>
            <a:r>
              <a:rPr lang="en-US" sz="48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stimulates creativity</a:t>
            </a:r>
            <a:r>
              <a:rPr lang="en-US" sz="4800" b="1" dirty="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6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a:r>
              <a:rPr lang="en-US" sz="2000" b="1" dirty="0">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Brendan Lynch, “Researchers find time in wild boosts creativity, insight and problem solving.” </a:t>
            </a:r>
            <a:r>
              <a:rPr lang="en-US" sz="2000" b="1" i="1" dirty="0">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University of Kansas News Service</a:t>
            </a:r>
            <a:r>
              <a:rPr lang="en-US" sz="2000" b="1" dirty="0">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April 23, 2012.</a:t>
            </a:r>
            <a:endParaRPr lang="en-US" sz="2000" b="1" dirty="0" smtClean="0">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08985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914400"/>
            <a:ext cx="8839200" cy="5078313"/>
          </a:xfrm>
          <a:prstGeom prst="rect">
            <a:avLst/>
          </a:prstGeom>
          <a:noFill/>
        </p:spPr>
        <p:txBody>
          <a:bodyPr wrap="square" rtlCol="0">
            <a:spAutoFit/>
          </a:bodyPr>
          <a:lstStyle/>
          <a:p>
            <a:r>
              <a:rPr lang="en-US" sz="5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How do we become creative?</a:t>
            </a:r>
          </a:p>
          <a:p>
            <a:pPr marL="457200"/>
            <a:r>
              <a:rPr lang="en-US" sz="5400" b="1"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1. Recognize the problem</a:t>
            </a:r>
          </a:p>
          <a:p>
            <a:pPr marL="457200"/>
            <a:r>
              <a:rPr lang="en-US" sz="5400" b="1"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2. Research it</a:t>
            </a:r>
          </a:p>
          <a:p>
            <a:pPr marL="457200"/>
            <a:r>
              <a:rPr lang="en-US" sz="5400" b="1"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3. Rack your brain</a:t>
            </a:r>
          </a:p>
          <a:p>
            <a:pPr marL="457200"/>
            <a:r>
              <a:rPr lang="en-US" sz="5400" b="1"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4. Rest and relaxation</a:t>
            </a:r>
          </a:p>
          <a:p>
            <a:pPr marL="457200"/>
            <a:r>
              <a:rPr lang="en-US" sz="5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5. Rational assessment</a:t>
            </a:r>
          </a:p>
        </p:txBody>
      </p:sp>
      <p:sp>
        <p:nvSpPr>
          <p:cNvPr id="3" name="Rounded Rectangle 2"/>
          <p:cNvSpPr/>
          <p:nvPr/>
        </p:nvSpPr>
        <p:spPr>
          <a:xfrm>
            <a:off x="1447800" y="76200"/>
            <a:ext cx="7543800" cy="4267200"/>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buFont typeface="Wingdings" panose="05000000000000000000" pitchFamily="2" charset="2"/>
              <a:buChar char="ü"/>
            </a:pPr>
            <a:r>
              <a:rPr lang="en-US" sz="44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Explore all possible solutions.</a:t>
            </a:r>
          </a:p>
          <a:p>
            <a:pPr marL="685800" indent="-685800">
              <a:buFont typeface="Wingdings" panose="05000000000000000000" pitchFamily="2" charset="2"/>
              <a:buChar char="ü"/>
            </a:pPr>
            <a:r>
              <a:rPr lang="en-US" sz="44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Pros and cons list.</a:t>
            </a:r>
          </a:p>
          <a:p>
            <a:pPr marL="685800" indent="-685800">
              <a:buFont typeface="Wingdings" panose="05000000000000000000" pitchFamily="2" charset="2"/>
              <a:buChar char="ü"/>
            </a:pPr>
            <a:r>
              <a:rPr lang="en-US" sz="44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Welcome criticism.</a:t>
            </a:r>
          </a:p>
          <a:p>
            <a:pPr marL="685800" indent="-685800">
              <a:buFont typeface="Wingdings" panose="05000000000000000000" pitchFamily="2" charset="2"/>
              <a:buChar char="ü"/>
            </a:pPr>
            <a:r>
              <a:rPr lang="en-US" sz="44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Innovation or invention?</a:t>
            </a:r>
          </a:p>
          <a:p>
            <a:pPr marL="685800" indent="-685800">
              <a:buFont typeface="Wingdings" panose="05000000000000000000" pitchFamily="2" charset="2"/>
              <a:buChar char="ü"/>
            </a:pPr>
            <a:r>
              <a:rPr lang="en-US" sz="44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best idea wins!</a:t>
            </a:r>
          </a:p>
        </p:txBody>
      </p:sp>
    </p:spTree>
    <p:extLst>
      <p:ext uri="{BB962C8B-B14F-4D97-AF65-F5344CB8AC3E}">
        <p14:creationId xmlns:p14="http://schemas.microsoft.com/office/powerpoint/2010/main" val="35429896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animEffect transition="in" filter="wipe(left)">
                                      <p:cBhvr>
                                        <p:cTn id="7" dur="500"/>
                                        <p:tgtEl>
                                          <p:spTgt spid="1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14400"/>
            <a:ext cx="8839200" cy="5539978"/>
          </a:xfrm>
          <a:prstGeom prst="rect">
            <a:avLst/>
          </a:prstGeom>
          <a:noFill/>
        </p:spPr>
        <p:txBody>
          <a:bodyPr wrap="square" rtlCol="0">
            <a:spAutoFit/>
          </a:bodyPr>
          <a:lstStyle/>
          <a:p>
            <a:r>
              <a:rPr lang="en-US" sz="5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What implications might this research have on Christian leadership?</a:t>
            </a:r>
          </a:p>
          <a:p>
            <a:pPr marL="571500" indent="-571500">
              <a:buFont typeface="Wingdings" panose="05000000000000000000" pitchFamily="2" charset="2"/>
              <a:buChar char="ü"/>
            </a:pPr>
            <a:r>
              <a:rPr lang="en-US" sz="48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Leaders meetings?</a:t>
            </a:r>
          </a:p>
          <a:p>
            <a:pPr marL="571500" indent="-571500">
              <a:buFont typeface="Wingdings" panose="05000000000000000000" pitchFamily="2" charset="2"/>
              <a:buChar char="ü"/>
            </a:pPr>
            <a:r>
              <a:rPr lang="en-US" sz="48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Teaching?</a:t>
            </a:r>
          </a:p>
          <a:p>
            <a:pPr marL="571500" indent="-571500">
              <a:buFont typeface="Wingdings" panose="05000000000000000000" pitchFamily="2" charset="2"/>
              <a:buChar char="ü"/>
            </a:pPr>
            <a:r>
              <a:rPr lang="en-US" sz="48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Discipleship?</a:t>
            </a:r>
          </a:p>
          <a:p>
            <a:pPr marL="571500" indent="-571500">
              <a:buFont typeface="Wingdings" panose="05000000000000000000" pitchFamily="2" charset="2"/>
              <a:buChar char="ü"/>
            </a:pPr>
            <a:r>
              <a:rPr lang="en-US" sz="48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Prayer meeting?</a:t>
            </a:r>
          </a:p>
        </p:txBody>
      </p:sp>
    </p:spTree>
    <p:extLst>
      <p:ext uri="{BB962C8B-B14F-4D97-AF65-F5344CB8AC3E}">
        <p14:creationId xmlns:p14="http://schemas.microsoft.com/office/powerpoint/2010/main" val="35156652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14400"/>
            <a:ext cx="8839200" cy="5816977"/>
          </a:xfrm>
          <a:prstGeom prst="rect">
            <a:avLst/>
          </a:prstGeom>
          <a:noFill/>
        </p:spPr>
        <p:txBody>
          <a:bodyPr wrap="square" rtlCol="0">
            <a:spAutoFit/>
          </a:bodyPr>
          <a:lstStyle/>
          <a:p>
            <a:r>
              <a:rPr lang="en-US" sz="5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What might be some barriers to creativity?</a:t>
            </a:r>
          </a:p>
          <a:p>
            <a:pPr marL="571500" indent="-571500">
              <a:buFont typeface="Wingdings" panose="05000000000000000000" pitchFamily="2" charset="2"/>
              <a:buChar char="ü"/>
            </a:pPr>
            <a:r>
              <a:rPr lang="en-US" sz="4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Culture of criticism</a:t>
            </a:r>
          </a:p>
          <a:p>
            <a:pPr marL="571500" indent="-571500">
              <a:buFont typeface="Wingdings" panose="05000000000000000000" pitchFamily="2" charset="2"/>
              <a:buChar char="ü"/>
            </a:pPr>
            <a:r>
              <a:rPr lang="en-US" sz="4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Fear of failure</a:t>
            </a:r>
          </a:p>
          <a:p>
            <a:pPr marL="571500" indent="-571500">
              <a:buFont typeface="Wingdings" panose="05000000000000000000" pitchFamily="2" charset="2"/>
              <a:buChar char="ü"/>
            </a:pPr>
            <a:r>
              <a:rPr lang="en-US" sz="4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Cynicism or discouragement</a:t>
            </a:r>
          </a:p>
          <a:p>
            <a:pPr marL="571500" indent="-571500">
              <a:buFont typeface="Wingdings" panose="05000000000000000000" pitchFamily="2" charset="2"/>
              <a:buChar char="ü"/>
            </a:pPr>
            <a:r>
              <a:rPr lang="en-US" sz="4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Feeling threatened</a:t>
            </a:r>
          </a:p>
          <a:p>
            <a:pPr marL="571500" indent="-571500">
              <a:buFont typeface="Wingdings" panose="05000000000000000000" pitchFamily="2" charset="2"/>
              <a:buChar char="ü"/>
            </a:pPr>
            <a:r>
              <a:rPr lang="en-US" sz="4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Lack of leadership</a:t>
            </a:r>
          </a:p>
          <a:p>
            <a:pPr marL="571500" indent="-571500">
              <a:buFont typeface="Wingdings" panose="05000000000000000000" pitchFamily="2" charset="2"/>
              <a:buChar char="ü"/>
            </a:pPr>
            <a:r>
              <a:rPr lang="en-US" sz="4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Lack of personal responsibility</a:t>
            </a:r>
          </a:p>
        </p:txBody>
      </p:sp>
    </p:spTree>
    <p:extLst>
      <p:ext uri="{BB962C8B-B14F-4D97-AF65-F5344CB8AC3E}">
        <p14:creationId xmlns:p14="http://schemas.microsoft.com/office/powerpoint/2010/main" val="15209249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p:cNvSpPr txBox="1"/>
          <p:nvPr/>
        </p:nvSpPr>
        <p:spPr>
          <a:xfrm>
            <a:off x="0" y="1474887"/>
            <a:ext cx="9067800" cy="5016758"/>
          </a:xfrm>
          <a:prstGeom prst="rect">
            <a:avLst/>
          </a:prstGeom>
          <a:noFill/>
        </p:spPr>
        <p:txBody>
          <a:bodyPr wrap="square" rtlCol="0">
            <a:spAutoFit/>
          </a:bodyPr>
          <a:lstStyle/>
          <a:p>
            <a:pPr marL="571500" indent="-571500">
              <a:buFont typeface="Wingdings" panose="05000000000000000000" pitchFamily="2" charset="2"/>
              <a:buChar char="ü"/>
            </a:pPr>
            <a:r>
              <a:rPr lang="en-US" sz="40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Are your leaders’ meetings times of creativity—or just negativity?</a:t>
            </a:r>
          </a:p>
          <a:p>
            <a:pPr marL="571500" indent="-571500">
              <a:buFont typeface="Wingdings" panose="05000000000000000000" pitchFamily="2" charset="2"/>
              <a:buChar char="ü"/>
            </a:pPr>
            <a:r>
              <a:rPr lang="en-US" sz="40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Do I spend more time complaining than I do thinking creatively?</a:t>
            </a:r>
          </a:p>
          <a:p>
            <a:pPr marL="571500" indent="-571500">
              <a:buFont typeface="Wingdings" panose="05000000000000000000" pitchFamily="2" charset="2"/>
              <a:buChar char="ü"/>
            </a:pPr>
            <a:r>
              <a:rPr lang="en-US" sz="40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Am I a “one trick pony” as a teacher?</a:t>
            </a:r>
          </a:p>
          <a:p>
            <a:pPr marL="571500" indent="-571500">
              <a:buFont typeface="Wingdings" panose="05000000000000000000" pitchFamily="2" charset="2"/>
              <a:buChar char="ü"/>
            </a:pPr>
            <a:r>
              <a:rPr lang="en-US" sz="40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Do I try the same methods for motivation over and over, but without </a:t>
            </a:r>
            <a:r>
              <a:rPr lang="en-US" sz="40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noticeable results</a:t>
            </a:r>
            <a:r>
              <a:rPr lang="en-US" sz="40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7795903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3352800" y="2819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95800" y="2819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38800" y="2819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52800" y="3962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95800" y="3962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638800" y="3962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352800" y="5105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495800" y="5105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638800" y="51054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1066800" y="4114800"/>
            <a:ext cx="7696200" cy="0"/>
          </a:xfrm>
          <a:prstGeom prst="line">
            <a:avLst/>
          </a:prstGeom>
          <a:ln w="24130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76200" y="838199"/>
            <a:ext cx="7239000" cy="1600201"/>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Some people have solved this with </a:t>
            </a:r>
            <a:r>
              <a:rPr lang="en-US" sz="4800" b="1" i="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a:t>
            </a:r>
            <a:r>
              <a:rPr lang="en-US" sz="48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line</a:t>
            </a:r>
            <a:endParaRPr lang="en-US" sz="2800" b="1" dirty="0">
              <a:solidFill>
                <a:srgbClr val="4F81BD">
                  <a:lumMod val="60000"/>
                  <a:lumOff val="4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Rounded Rectangle 19"/>
          <p:cNvSpPr/>
          <p:nvPr/>
        </p:nvSpPr>
        <p:spPr>
          <a:xfrm>
            <a:off x="1066800" y="1523999"/>
            <a:ext cx="7848600" cy="2057401"/>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point?</a:t>
            </a:r>
          </a:p>
          <a:p>
            <a:pPr algn="ctr"/>
            <a:r>
              <a:rPr lang="en-US" sz="6000" b="1" i="1" dirty="0" smtClean="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Think outside the box!</a:t>
            </a:r>
          </a:p>
        </p:txBody>
      </p:sp>
    </p:spTree>
    <p:extLst>
      <p:ext uri="{BB962C8B-B14F-4D97-AF65-F5344CB8AC3E}">
        <p14:creationId xmlns:p14="http://schemas.microsoft.com/office/powerpoint/2010/main" val="39568932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wipe(left)">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xEl>
                                              <p:pRg st="1" end="1"/>
                                            </p:txEl>
                                          </p:spTgt>
                                        </p:tgtEl>
                                        <p:attrNameLst>
                                          <p:attrName>style.visibility</p:attrName>
                                        </p:attrNameLst>
                                      </p:cBhvr>
                                      <p:to>
                                        <p:strVal val="visible"/>
                                      </p:to>
                                    </p:set>
                                    <p:animEffect transition="in" filter="wipe(left)">
                                      <p:cBhvr>
                                        <p:cTn id="2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914400"/>
            <a:ext cx="8839200" cy="3631763"/>
          </a:xfrm>
          <a:prstGeom prst="rect">
            <a:avLst/>
          </a:prstGeom>
          <a:noFill/>
        </p:spPr>
        <p:txBody>
          <a:bodyPr wrap="square" rtlCol="0">
            <a:spAutoFit/>
          </a:bodyPr>
          <a:lstStyle/>
          <a:p>
            <a:r>
              <a:rPr lang="en-US" sz="5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What is creativity?</a:t>
            </a:r>
          </a:p>
          <a:p>
            <a:pPr marL="685800" indent="-6858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Not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 same </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as </a:t>
            </a:r>
            <a:r>
              <a:rPr lang="en-US" sz="4400" b="1" i="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intelligence</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685800" indent="-6858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Not the same as </a:t>
            </a:r>
            <a:r>
              <a:rPr lang="en-US" sz="4400" b="1" i="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expertise</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685800" indent="-6858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Not the same as being </a:t>
            </a:r>
            <a:r>
              <a:rPr lang="en-US" sz="4400" b="1" i="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artistic</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685800" indent="-6858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Not merely being </a:t>
            </a:r>
            <a:r>
              <a:rPr lang="en-US" sz="4400" b="1" i="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imaginative</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4" name="Rounded Rectangle 3"/>
          <p:cNvSpPr/>
          <p:nvPr/>
        </p:nvSpPr>
        <p:spPr>
          <a:xfrm>
            <a:off x="1143000" y="3048000"/>
            <a:ext cx="7543800" cy="3581401"/>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“Creativity is producing a </a:t>
            </a:r>
            <a:r>
              <a:rPr lang="en-US" sz="4000" b="1" i="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idea</a:t>
            </a:r>
            <a:r>
              <a:rPr lang="en-US" sz="40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that has </a:t>
            </a:r>
            <a:r>
              <a:rPr lang="en-US" sz="4000" b="1" i="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value</a:t>
            </a:r>
            <a:r>
              <a:rPr lang="en-US" sz="40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someone.”</a:t>
            </a:r>
          </a:p>
          <a:p>
            <a:pPr marL="457200"/>
            <a:r>
              <a:rPr lang="en-US" sz="2000" b="1" dirty="0">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Nick </a:t>
            </a:r>
            <a:r>
              <a:rPr lang="en-US" sz="2000" b="1" dirty="0" err="1">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Skillicorn</a:t>
            </a:r>
            <a:r>
              <a:rPr lang="en-US" sz="2000" b="1" dirty="0">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Science of Improving Your Brain’s Creativity,” </a:t>
            </a:r>
            <a:r>
              <a:rPr lang="en-US" sz="2000" b="1" dirty="0" err="1">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TEDx</a:t>
            </a:r>
            <a:r>
              <a:rPr lang="en-US" sz="2000" b="1" dirty="0">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000" b="1" dirty="0" smtClean="0">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40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“Something </a:t>
            </a:r>
            <a:r>
              <a:rPr lang="en-US" sz="4000" b="1" i="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original</a:t>
            </a:r>
            <a:r>
              <a:rPr lang="en-US" sz="40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en-US" sz="4000" b="1" i="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worthwhile</a:t>
            </a:r>
            <a:r>
              <a:rPr lang="en-US" sz="40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457200" lvl="0"/>
            <a:r>
              <a:rPr lang="en-US" sz="2000" b="1" dirty="0">
                <a:solidFill>
                  <a:srgbClr val="4F81BD">
                    <a:lumMod val="60000"/>
                    <a:lumOff val="4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Robert Sternberg, “Creativity,” </a:t>
            </a:r>
            <a:r>
              <a:rPr lang="en-US" sz="2000" b="1" i="1" dirty="0">
                <a:solidFill>
                  <a:srgbClr val="4F81BD">
                    <a:lumMod val="60000"/>
                    <a:lumOff val="4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Cognitive Psychology</a:t>
            </a:r>
            <a:r>
              <a:rPr lang="en-US" sz="2000" b="1" dirty="0">
                <a:solidFill>
                  <a:srgbClr val="4F81BD">
                    <a:lumMod val="60000"/>
                    <a:lumOff val="4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479.</a:t>
            </a:r>
          </a:p>
        </p:txBody>
      </p:sp>
    </p:spTree>
    <p:extLst>
      <p:ext uri="{BB962C8B-B14F-4D97-AF65-F5344CB8AC3E}">
        <p14:creationId xmlns:p14="http://schemas.microsoft.com/office/powerpoint/2010/main" val="1506914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left)">
                                      <p:cBhvr>
                                        <p:cTn id="37" dur="500"/>
                                        <p:tgtEl>
                                          <p:spTgt spid="4">
                                            <p:txEl>
                                              <p:pRg st="0" end="0"/>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left)">
                                      <p:cBhvr>
                                        <p:cTn id="41" dur="500"/>
                                        <p:tgtEl>
                                          <p:spTgt spid="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wipe(left)">
                                      <p:cBhvr>
                                        <p:cTn id="46" dur="500"/>
                                        <p:tgtEl>
                                          <p:spTgt spid="4">
                                            <p:txEl>
                                              <p:pRg st="2" end="2"/>
                                            </p:txEl>
                                          </p:spTgt>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wipe(left)">
                                      <p:cBhvr>
                                        <p:cTn id="5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914400"/>
            <a:ext cx="8839200" cy="4308872"/>
          </a:xfrm>
          <a:prstGeom prst="rect">
            <a:avLst/>
          </a:prstGeom>
          <a:noFill/>
        </p:spPr>
        <p:txBody>
          <a:bodyPr wrap="square" rtlCol="0">
            <a:spAutoFit/>
          </a:bodyPr>
          <a:lstStyle/>
          <a:p>
            <a:r>
              <a:rPr lang="en-US" sz="5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What is creativity?</a:t>
            </a:r>
          </a:p>
          <a:p>
            <a:pPr marL="685800" indent="-685800">
              <a:buFont typeface="Wingdings" panose="05000000000000000000" pitchFamily="2" charset="2"/>
              <a:buChar char="ü"/>
            </a:pPr>
            <a:r>
              <a:rPr lang="en-US" sz="4400" b="1" i="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Convergent thinking</a:t>
            </a:r>
            <a:r>
              <a:rPr lang="en-US" sz="4400" b="1" i="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reproduces </a:t>
            </a:r>
            <a:r>
              <a:rPr lang="en-US" sz="4400" b="1" u="sng"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known concepts</a:t>
            </a:r>
            <a:r>
              <a:rPr lang="en-US" sz="4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applies them to new </a:t>
            </a:r>
            <a:r>
              <a:rPr lang="en-US" sz="44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situations.</a:t>
            </a:r>
          </a:p>
          <a:p>
            <a:pPr marL="685800" indent="-685800">
              <a:buFont typeface="Wingdings" panose="05000000000000000000" pitchFamily="2" charset="2"/>
              <a:buChar char="ü"/>
            </a:pPr>
            <a:r>
              <a:rPr lang="en-US" sz="4400" b="1" i="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Divergent thinking</a:t>
            </a:r>
            <a:r>
              <a:rPr lang="en-US" sz="4400" b="1" i="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incorporates </a:t>
            </a:r>
            <a:r>
              <a:rPr lang="en-US" sz="4400" b="1" u="sng"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new </a:t>
            </a:r>
            <a:r>
              <a:rPr lang="en-US" sz="4400" b="1" u="sng"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concepts</a:t>
            </a:r>
            <a:r>
              <a:rPr lang="en-US" sz="44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to </a:t>
            </a:r>
            <a:r>
              <a:rPr lang="en-US" sz="44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new situations.</a:t>
            </a:r>
            <a:endParaRPr lang="en-US" sz="44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2819400" y="5191188"/>
            <a:ext cx="5562600" cy="1295401"/>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need both!</a:t>
            </a:r>
            <a:endParaRPr lang="en-US" sz="4000" b="1" dirty="0">
              <a:solidFill>
                <a:srgbClr val="4F81BD">
                  <a:lumMod val="60000"/>
                  <a:lumOff val="4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90582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left)">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left)">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914400"/>
            <a:ext cx="8839200" cy="1600438"/>
          </a:xfrm>
          <a:prstGeom prst="rect">
            <a:avLst/>
          </a:prstGeom>
          <a:noFill/>
        </p:spPr>
        <p:txBody>
          <a:bodyPr wrap="square" rtlCol="0">
            <a:spAutoFit/>
          </a:bodyPr>
          <a:lstStyle/>
          <a:p>
            <a:r>
              <a:rPr lang="en-US" sz="5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Why do we need creativity?</a:t>
            </a:r>
          </a:p>
          <a:p>
            <a:pPr marL="685800" indent="-6858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Fights fatalism or frustration.</a:t>
            </a:r>
          </a:p>
        </p:txBody>
      </p:sp>
    </p:spTree>
    <p:extLst>
      <p:ext uri="{BB962C8B-B14F-4D97-AF65-F5344CB8AC3E}">
        <p14:creationId xmlns:p14="http://schemas.microsoft.com/office/powerpoint/2010/main" val="32481472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914400"/>
            <a:ext cx="8839200" cy="2277547"/>
          </a:xfrm>
          <a:prstGeom prst="rect">
            <a:avLst/>
          </a:prstGeom>
          <a:noFill/>
        </p:spPr>
        <p:txBody>
          <a:bodyPr wrap="square" rtlCol="0">
            <a:spAutoFit/>
          </a:bodyPr>
          <a:lstStyle/>
          <a:p>
            <a:r>
              <a:rPr lang="en-US" sz="5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Why do we need creativity?</a:t>
            </a:r>
          </a:p>
          <a:p>
            <a:pPr marL="685800" indent="-685800">
              <a:buFont typeface="Wingdings" panose="05000000000000000000" pitchFamily="2" charset="2"/>
              <a:buChar char="ü"/>
            </a:pPr>
            <a:r>
              <a:rPr lang="en-US" sz="4400" b="1"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Fights fatalism or frustration.</a:t>
            </a:r>
          </a:p>
          <a:p>
            <a:pPr marL="685800" indent="-6858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Connected with charisma.</a:t>
            </a:r>
          </a:p>
        </p:txBody>
      </p:sp>
      <p:sp>
        <p:nvSpPr>
          <p:cNvPr id="3" name="Rounded Rectangle 2"/>
          <p:cNvSpPr/>
          <p:nvPr/>
        </p:nvSpPr>
        <p:spPr>
          <a:xfrm>
            <a:off x="76200" y="3124200"/>
            <a:ext cx="8991600" cy="3541297"/>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stock </a:t>
            </a:r>
            <a:r>
              <a:rPr lang="en-US" sz="3600" b="1" dirty="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price of companies </a:t>
            </a:r>
            <a:r>
              <a:rPr lang="en-US" sz="3600" b="1" i="1" dirty="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perceived</a:t>
            </a:r>
            <a:r>
              <a:rPr lang="en-US" sz="3600" b="1" dirty="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have creative leadership grew 900% over a 10-year period, compared with just 74% growth in companies perceived to lack creative leadership.”</a:t>
            </a:r>
            <a:endParaRPr lang="en-US" sz="36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a:r>
              <a:rPr lang="en-US" sz="2000" b="1" dirty="0">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Emmanuel </a:t>
            </a:r>
            <a:r>
              <a:rPr lang="en-US" sz="2000" b="1" dirty="0" err="1">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Agbor</a:t>
            </a:r>
            <a:r>
              <a:rPr lang="en-US" sz="2000" b="1" dirty="0">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“Creativity and Innovation: The Leadership Dynamics.” </a:t>
            </a:r>
            <a:r>
              <a:rPr lang="en-US" sz="2000" b="1" i="1" dirty="0">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Journal of Strategic Leadership</a:t>
            </a:r>
            <a:r>
              <a:rPr lang="en-US" sz="2000" b="1" dirty="0">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Vol. 1 </a:t>
            </a:r>
            <a:r>
              <a:rPr lang="en-US" sz="2000" b="1" dirty="0" err="1">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Iss</a:t>
            </a:r>
            <a:r>
              <a:rPr lang="en-US" sz="2000" b="1" dirty="0">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2008, 41.</a:t>
            </a:r>
            <a:endParaRPr lang="en-US" sz="2000" b="1" dirty="0" smtClean="0">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9714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wipe(left)">
                                      <p:cBhvr>
                                        <p:cTn id="7" dur="500"/>
                                        <p:tgtEl>
                                          <p:spTgt spid="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914400"/>
            <a:ext cx="8839200" cy="3631763"/>
          </a:xfrm>
          <a:prstGeom prst="rect">
            <a:avLst/>
          </a:prstGeom>
          <a:noFill/>
        </p:spPr>
        <p:txBody>
          <a:bodyPr wrap="square" rtlCol="0">
            <a:spAutoFit/>
          </a:bodyPr>
          <a:lstStyle/>
          <a:p>
            <a:r>
              <a:rPr lang="en-US" sz="5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Why do we need creativity?</a:t>
            </a:r>
          </a:p>
          <a:p>
            <a:pPr marL="685800" indent="-685800">
              <a:buFont typeface="Wingdings" panose="05000000000000000000" pitchFamily="2" charset="2"/>
              <a:buChar char="ü"/>
            </a:pPr>
            <a:r>
              <a:rPr lang="en-US" sz="4400" b="1"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Fights fatalism or frustration.</a:t>
            </a:r>
          </a:p>
          <a:p>
            <a:pPr marL="685800" indent="-685800">
              <a:buFont typeface="Wingdings" panose="05000000000000000000" pitchFamily="2" charset="2"/>
              <a:buChar char="ü"/>
            </a:pPr>
            <a:r>
              <a:rPr lang="en-US" sz="4400" b="1"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Connected with charisma.</a:t>
            </a:r>
          </a:p>
          <a:p>
            <a:pPr marL="685800" indent="-6858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Utilizes our limited resources better.</a:t>
            </a:r>
          </a:p>
        </p:txBody>
      </p:sp>
      <p:sp>
        <p:nvSpPr>
          <p:cNvPr id="3" name="Rounded Rectangle 2"/>
          <p:cNvSpPr/>
          <p:nvPr/>
        </p:nvSpPr>
        <p:spPr>
          <a:xfrm>
            <a:off x="914400" y="152401"/>
            <a:ext cx="8149389" cy="2743200"/>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Instead of asking God for more resources or better people, creative leaders seek to better steward the resources they already </a:t>
            </a:r>
            <a:r>
              <a:rPr lang="en-US" sz="40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have.</a:t>
            </a:r>
            <a:endParaRPr lang="en-US" sz="2400" b="1" dirty="0" smtClean="0">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4940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wipe(left)">
                                      <p:cBhvr>
                                        <p:cTn id="7" dur="500"/>
                                        <p:tgtEl>
                                          <p:spTgt spid="1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914400"/>
            <a:ext cx="8839200" cy="1754326"/>
          </a:xfrm>
          <a:prstGeom prst="rect">
            <a:avLst/>
          </a:prstGeom>
          <a:noFill/>
        </p:spPr>
        <p:txBody>
          <a:bodyPr wrap="square" rtlCol="0">
            <a:spAutoFit/>
          </a:bodyPr>
          <a:lstStyle/>
          <a:p>
            <a:r>
              <a:rPr lang="en-US" sz="5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How do we become creative?</a:t>
            </a:r>
          </a:p>
          <a:p>
            <a:pPr marL="457200"/>
            <a:r>
              <a:rPr lang="en-US" sz="5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 Recognize the problem</a:t>
            </a:r>
          </a:p>
        </p:txBody>
      </p:sp>
      <p:sp>
        <p:nvSpPr>
          <p:cNvPr id="4" name="Rounded Rectangle 3"/>
          <p:cNvSpPr/>
          <p:nvPr/>
        </p:nvSpPr>
        <p:spPr>
          <a:xfrm>
            <a:off x="152400" y="2590800"/>
            <a:ext cx="8839200" cy="4189274"/>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ü"/>
            </a:pPr>
            <a:r>
              <a:rPr lang="en-US" sz="36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Think </a:t>
            </a:r>
            <a:r>
              <a:rPr lang="en-US" sz="3600" b="1" i="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inside</a:t>
            </a:r>
            <a:r>
              <a:rPr lang="en-US" sz="36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box before you think </a:t>
            </a:r>
            <a:r>
              <a:rPr lang="en-US" sz="3600" b="1" i="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outside</a:t>
            </a:r>
            <a:r>
              <a:rPr lang="en-US" sz="36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it.</a:t>
            </a:r>
          </a:p>
          <a:p>
            <a:pPr marL="571500" indent="-571500">
              <a:buFont typeface="Wingdings" panose="05000000000000000000" pitchFamily="2" charset="2"/>
              <a:buChar char="ü"/>
            </a:pPr>
            <a:r>
              <a:rPr lang="en-US" sz="36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Collect the facts. Is there missing info?</a:t>
            </a:r>
          </a:p>
          <a:p>
            <a:pPr marL="571500" indent="-571500">
              <a:buFont typeface="Wingdings" panose="05000000000000000000" pitchFamily="2" charset="2"/>
              <a:buChar char="ü"/>
            </a:pPr>
            <a:r>
              <a:rPr lang="en-US" sz="36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we have a deadline?</a:t>
            </a:r>
          </a:p>
          <a:p>
            <a:pPr marL="571500" indent="-571500">
              <a:buFont typeface="Wingdings" panose="05000000000000000000" pitchFamily="2" charset="2"/>
              <a:buChar char="ü"/>
            </a:pPr>
            <a:r>
              <a:rPr lang="en-US" sz="36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we minimizing or exaggerating?</a:t>
            </a:r>
          </a:p>
          <a:p>
            <a:pPr marL="571500" indent="-571500">
              <a:buFont typeface="Wingdings" panose="05000000000000000000" pitchFamily="2" charset="2"/>
              <a:buChar char="ü"/>
            </a:pPr>
            <a:r>
              <a:rPr lang="en-US" sz="3600" b="1" dirty="0" smtClean="0">
                <a:solidFill>
                  <a:schemeClr val="accent1">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Have we prioritized the most important issues?</a:t>
            </a:r>
            <a:endParaRPr lang="en-US" sz="2000" b="1" dirty="0" smtClean="0">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5595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wipe(left)">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8676</TotalTime>
  <Words>1267</Words>
  <Application>Microsoft Office PowerPoint</Application>
  <PresentationFormat>On-screen Show (4:3)</PresentationFormat>
  <Paragraphs>163</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Franklin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Rochford</dc:creator>
  <cp:lastModifiedBy>RochfordJ</cp:lastModifiedBy>
  <cp:revision>1178</cp:revision>
  <dcterms:created xsi:type="dcterms:W3CDTF">2011-02-16T23:43:02Z</dcterms:created>
  <dcterms:modified xsi:type="dcterms:W3CDTF">2017-07-06T16:33:22Z</dcterms:modified>
</cp:coreProperties>
</file>